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429" r:id="rId2"/>
    <p:sldId id="317" r:id="rId3"/>
    <p:sldId id="2147046988" r:id="rId4"/>
    <p:sldId id="276" r:id="rId5"/>
    <p:sldId id="277" r:id="rId6"/>
    <p:sldId id="283" r:id="rId7"/>
    <p:sldId id="2147046986" r:id="rId8"/>
    <p:sldId id="2147046995" r:id="rId9"/>
    <p:sldId id="2147046996" r:id="rId10"/>
    <p:sldId id="2146849328" r:id="rId11"/>
    <p:sldId id="2147046990" r:id="rId12"/>
    <p:sldId id="418" r:id="rId13"/>
    <p:sldId id="284" r:id="rId14"/>
    <p:sldId id="2147047003" r:id="rId15"/>
    <p:sldId id="2147046991" r:id="rId16"/>
    <p:sldId id="2147047000" r:id="rId17"/>
    <p:sldId id="2147046992" r:id="rId18"/>
    <p:sldId id="2147046993" r:id="rId19"/>
    <p:sldId id="2147046999" r:id="rId20"/>
    <p:sldId id="2147047001" r:id="rId21"/>
    <p:sldId id="2147046998" r:id="rId22"/>
    <p:sldId id="267" r:id="rId23"/>
    <p:sldId id="426" r:id="rId24"/>
    <p:sldId id="42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3178"/>
    <p:restoredTop sz="96296"/>
  </p:normalViewPr>
  <p:slideViewPr>
    <p:cSldViewPr snapToGrid="0">
      <p:cViewPr varScale="1">
        <p:scale>
          <a:sx n="98" d="100"/>
          <a:sy n="98" d="100"/>
        </p:scale>
        <p:origin x="200" y="720"/>
      </p:cViewPr>
      <p:guideLst/>
    </p:cSldViewPr>
  </p:slideViewPr>
  <p:outlineViewPr>
    <p:cViewPr>
      <p:scale>
        <a:sx n="33" d="100"/>
        <a:sy n="33" d="100"/>
      </p:scale>
      <p:origin x="0" y="-5952"/>
    </p:cViewPr>
  </p:outlin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64836F-14BF-DC4E-BB4B-06FD335E42B2}" type="datetimeFigureOut">
              <a:rPr lang="en-BR" smtClean="0"/>
              <a:t>31/07/23</a:t>
            </a:fld>
            <a:endParaRPr lang="en-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7E05E-5D30-B44A-820C-B5B1C0F0457E}" type="slidenum">
              <a:rPr lang="en-BR" smtClean="0"/>
              <a:t>‹#›</a:t>
            </a:fld>
            <a:endParaRPr lang="en-BR"/>
          </a:p>
        </p:txBody>
      </p:sp>
    </p:spTree>
    <p:extLst>
      <p:ext uri="{BB962C8B-B14F-4D97-AF65-F5344CB8AC3E}">
        <p14:creationId xmlns:p14="http://schemas.microsoft.com/office/powerpoint/2010/main" val="3251488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45cedaa92b_0_8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g245cedaa92b_0_8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7/31/23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634650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8322"/>
          </a:xfrm>
        </p:spPr>
        <p:txBody>
          <a:bodyPr>
            <a:normAutofit/>
          </a:bodyPr>
          <a:lstStyle>
            <a:lvl1pPr>
              <a:defRPr sz="4000">
                <a:solidFill>
                  <a:srgbClr val="002060"/>
                </a:solidFill>
              </a:defRPr>
            </a:lvl1pPr>
          </a:lstStyle>
          <a:p>
            <a:r>
              <a:rPr lang="en-US" dirty="0"/>
              <a:t>Click to edit Master title style</a:t>
            </a:r>
          </a:p>
        </p:txBody>
      </p:sp>
      <p:sp>
        <p:nvSpPr>
          <p:cNvPr id="3" name="Content Placeholder 2"/>
          <p:cNvSpPr>
            <a:spLocks noGrp="1"/>
          </p:cNvSpPr>
          <p:nvPr>
            <p:ph idx="1"/>
          </p:nvPr>
        </p:nvSpPr>
        <p:spPr>
          <a:xfrm>
            <a:off x="838200" y="1407560"/>
            <a:ext cx="10515600" cy="4769403"/>
          </a:xfrm>
        </p:spPr>
        <p:txBody>
          <a:bodyPr/>
          <a:lstStyle>
            <a:lvl1pPr>
              <a:defRPr>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7/31/23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7/31/23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7/31/23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838200" y="-1458119"/>
            <a:ext cx="10515600" cy="1325563"/>
          </a:xfrm>
        </p:spPr>
        <p:txBody>
          <a:bodyPr anchor="b"/>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7/31/23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7/31/23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7/31/23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ips-brasil.web.ap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ips-brasil.web.app/" TargetMode="Externa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hyperlink" Target="https://international-patient-summary.net/implementations-across-the-globe/"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dhp.health/" TargetMode="Externa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45D9F-6DC2-DA6A-0F00-BFC4A734D414}"/>
              </a:ext>
            </a:extLst>
          </p:cNvPr>
          <p:cNvSpPr>
            <a:spLocks noGrp="1"/>
          </p:cNvSpPr>
          <p:nvPr>
            <p:ph type="ctrTitle"/>
          </p:nvPr>
        </p:nvSpPr>
        <p:spPr>
          <a:xfrm>
            <a:off x="697021" y="337625"/>
            <a:ext cx="10574215" cy="2387600"/>
          </a:xfrm>
        </p:spPr>
        <p:txBody>
          <a:bodyPr>
            <a:normAutofit fontScale="90000"/>
          </a:bodyPr>
          <a:lstStyle/>
          <a:p>
            <a:br>
              <a:rPr lang="en-BR" sz="6000" dirty="0">
                <a:solidFill>
                  <a:schemeClr val="tx1">
                    <a:lumMod val="75000"/>
                    <a:lumOff val="25000"/>
                  </a:schemeClr>
                </a:solidFill>
              </a:rPr>
            </a:br>
            <a:br>
              <a:rPr lang="en-BR" sz="6000" dirty="0">
                <a:solidFill>
                  <a:schemeClr val="tx1">
                    <a:lumMod val="75000"/>
                    <a:lumOff val="25000"/>
                  </a:schemeClr>
                </a:solidFill>
              </a:rPr>
            </a:br>
            <a:r>
              <a:rPr lang="en-BR" sz="6000" dirty="0">
                <a:solidFill>
                  <a:schemeClr val="tx1">
                    <a:lumMod val="75000"/>
                    <a:lumOff val="25000"/>
                  </a:schemeClr>
                </a:solidFill>
              </a:rPr>
              <a:t>IPS – Brasil</a:t>
            </a:r>
            <a:br>
              <a:rPr lang="en-BR" sz="6000" dirty="0">
                <a:solidFill>
                  <a:schemeClr val="tx1">
                    <a:lumMod val="75000"/>
                    <a:lumOff val="25000"/>
                  </a:schemeClr>
                </a:solidFill>
              </a:rPr>
            </a:br>
            <a:r>
              <a:rPr lang="en-BR" sz="6000" dirty="0">
                <a:solidFill>
                  <a:schemeClr val="tx1">
                    <a:lumMod val="75000"/>
                    <a:lumOff val="25000"/>
                  </a:schemeClr>
                </a:solidFill>
              </a:rPr>
              <a:t>Sumário Internacional do Paciente </a:t>
            </a:r>
            <a:br>
              <a:rPr lang="en-BR" sz="6000" dirty="0">
                <a:solidFill>
                  <a:schemeClr val="tx1">
                    <a:lumMod val="75000"/>
                    <a:lumOff val="25000"/>
                  </a:schemeClr>
                </a:solidFill>
              </a:rPr>
            </a:br>
            <a:r>
              <a:rPr lang="en-BR" sz="6000" dirty="0">
                <a:solidFill>
                  <a:schemeClr val="tx1">
                    <a:lumMod val="75000"/>
                    <a:lumOff val="25000"/>
                  </a:schemeClr>
                </a:solidFill>
              </a:rPr>
              <a:t>(International Patient Summary)</a:t>
            </a:r>
            <a:endParaRPr lang="en-BR" dirty="0">
              <a:solidFill>
                <a:schemeClr val="tx1">
                  <a:lumMod val="75000"/>
                  <a:lumOff val="25000"/>
                </a:schemeClr>
              </a:solidFill>
            </a:endParaRPr>
          </a:p>
        </p:txBody>
      </p:sp>
      <p:sp>
        <p:nvSpPr>
          <p:cNvPr id="3" name="Subtitle 2">
            <a:extLst>
              <a:ext uri="{FF2B5EF4-FFF2-40B4-BE49-F238E27FC236}">
                <a16:creationId xmlns:a16="http://schemas.microsoft.com/office/drawing/2014/main" id="{85096A88-4D94-3347-06AD-DD955DF31334}"/>
              </a:ext>
            </a:extLst>
          </p:cNvPr>
          <p:cNvSpPr>
            <a:spLocks noGrp="1"/>
          </p:cNvSpPr>
          <p:nvPr>
            <p:ph type="subTitle" idx="1"/>
          </p:nvPr>
        </p:nvSpPr>
        <p:spPr>
          <a:xfrm>
            <a:off x="1167618" y="2906988"/>
            <a:ext cx="9856763" cy="2215662"/>
          </a:xfrm>
        </p:spPr>
        <p:txBody>
          <a:bodyPr>
            <a:normAutofit/>
          </a:bodyPr>
          <a:lstStyle/>
          <a:p>
            <a:r>
              <a:rPr lang="en-US" sz="3100" dirty="0" err="1">
                <a:latin typeface="Calibri" panose="020F0502020204030204" pitchFamily="34" charset="0"/>
              </a:rPr>
              <a:t>Projeto</a:t>
            </a:r>
            <a:r>
              <a:rPr lang="en-US" sz="3100" dirty="0">
                <a:latin typeface="Calibri" panose="020F0502020204030204" pitchFamily="34" charset="0"/>
              </a:rPr>
              <a:t> PROADI NUP </a:t>
            </a:r>
            <a:r>
              <a:rPr lang="pt-BR" sz="2800" dirty="0">
                <a:effectLst/>
                <a:latin typeface="Calibri" panose="020F0502020204030204" pitchFamily="34" charset="0"/>
                <a:ea typeface="Calibri" panose="020F0502020204030204" pitchFamily="34" charset="0"/>
                <a:cs typeface="Arial" panose="020B0604020202020204" pitchFamily="34" charset="0"/>
              </a:rPr>
              <a:t>25000.087254/2022-79</a:t>
            </a:r>
            <a:r>
              <a:rPr lang="en-BR" sz="3600" dirty="0">
                <a:effectLst/>
              </a:rPr>
              <a:t> </a:t>
            </a:r>
          </a:p>
          <a:p>
            <a:r>
              <a:rPr lang="en-BR" sz="3600" dirty="0">
                <a:latin typeface="Calibri" panose="020F0502020204030204" pitchFamily="34" charset="0"/>
              </a:rPr>
              <a:t>Portfólio Digital – Diretoria de Compromisso Social Hospital Sírio Libanês  </a:t>
            </a:r>
          </a:p>
          <a:p>
            <a:endParaRPr lang="en-US" sz="3600" dirty="0">
              <a:effectLst/>
              <a:latin typeface="Calibri" panose="020F0502020204030204" pitchFamily="34" charset="0"/>
            </a:endParaRPr>
          </a:p>
          <a:p>
            <a:endParaRPr lang="en-US" sz="2400" b="1" dirty="0">
              <a:effectLst/>
              <a:latin typeface="Calibri" panose="020F0502020204030204" pitchFamily="34" charset="0"/>
            </a:endParaRPr>
          </a:p>
          <a:p>
            <a:endParaRPr lang="en-BR" dirty="0"/>
          </a:p>
        </p:txBody>
      </p:sp>
      <p:sp>
        <p:nvSpPr>
          <p:cNvPr id="4" name="TextBox 3">
            <a:extLst>
              <a:ext uri="{FF2B5EF4-FFF2-40B4-BE49-F238E27FC236}">
                <a16:creationId xmlns:a16="http://schemas.microsoft.com/office/drawing/2014/main" id="{386FBE7B-EF9B-49DC-0AD2-46356EA08FBA}"/>
              </a:ext>
            </a:extLst>
          </p:cNvPr>
          <p:cNvSpPr txBox="1"/>
          <p:nvPr/>
        </p:nvSpPr>
        <p:spPr>
          <a:xfrm>
            <a:off x="1345474" y="5995851"/>
            <a:ext cx="8532400" cy="369332"/>
          </a:xfrm>
          <a:prstGeom prst="rect">
            <a:avLst/>
          </a:prstGeom>
          <a:noFill/>
        </p:spPr>
        <p:txBody>
          <a:bodyPr wrap="none" rtlCol="0">
            <a:spAutoFit/>
          </a:bodyPr>
          <a:lstStyle/>
          <a:p>
            <a:r>
              <a:rPr lang="en-BR" dirty="0"/>
              <a:t>Apresentação ao </a:t>
            </a:r>
            <a:r>
              <a:rPr lang="en-US" dirty="0"/>
              <a:t>CGSD - </a:t>
            </a:r>
            <a:r>
              <a:rPr lang="en-US" dirty="0" err="1"/>
              <a:t>Subcomitê</a:t>
            </a:r>
            <a:r>
              <a:rPr lang="en-US" dirty="0"/>
              <a:t> de </a:t>
            </a:r>
            <a:r>
              <a:rPr lang="en-US" dirty="0" err="1"/>
              <a:t>Governança</a:t>
            </a:r>
            <a:r>
              <a:rPr lang="en-US" dirty="0"/>
              <a:t> de MI/MC RNDS  - 31 </a:t>
            </a:r>
            <a:r>
              <a:rPr lang="en-US" dirty="0" err="1"/>
              <a:t>julho</a:t>
            </a:r>
            <a:r>
              <a:rPr lang="en-US" dirty="0"/>
              <a:t> 2023</a:t>
            </a:r>
            <a:endParaRPr lang="en-BR" dirty="0"/>
          </a:p>
        </p:txBody>
      </p:sp>
    </p:spTree>
    <p:extLst>
      <p:ext uri="{BB962C8B-B14F-4D97-AF65-F5344CB8AC3E}">
        <p14:creationId xmlns:p14="http://schemas.microsoft.com/office/powerpoint/2010/main" val="3411417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6226199" y="2918963"/>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23" name="Rectangle 22">
            <a:extLst>
              <a:ext uri="{FF2B5EF4-FFF2-40B4-BE49-F238E27FC236}">
                <a16:creationId xmlns:a16="http://schemas.microsoft.com/office/drawing/2014/main" id="{C0C8EB3C-5FAD-32C1-5E69-14B3FE8D8328}"/>
              </a:ext>
            </a:extLst>
          </p:cNvPr>
          <p:cNvSpPr/>
          <p:nvPr/>
        </p:nvSpPr>
        <p:spPr>
          <a:xfrm>
            <a:off x="352417" y="4752556"/>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 name="Rectangle 3">
            <a:extLst>
              <a:ext uri="{FF2B5EF4-FFF2-40B4-BE49-F238E27FC236}">
                <a16:creationId xmlns:a16="http://schemas.microsoft.com/office/drawing/2014/main" id="{80C215E8-CA27-F03C-3074-0C03E30DE25D}"/>
              </a:ext>
            </a:extLst>
          </p:cNvPr>
          <p:cNvSpPr/>
          <p:nvPr/>
        </p:nvSpPr>
        <p:spPr>
          <a:xfrm>
            <a:off x="335361" y="2866768"/>
            <a:ext cx="3549420" cy="18535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507127" y="1086844"/>
            <a:ext cx="3240000" cy="1620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507127" y="4869313"/>
            <a:ext cx="3240000" cy="1620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6372199" y="2978078"/>
            <a:ext cx="3240000" cy="1620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6372199" y="4869313"/>
            <a:ext cx="3240000" cy="1620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6372199" y="1086843"/>
            <a:ext cx="3240000" cy="1620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507127" y="2978078"/>
            <a:ext cx="3240000" cy="1620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3884781" y="110069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2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Informatização</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todos os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níveis</a:t>
            </a:r>
            <a:r>
              <a:rPr kumimoji="0" lang="en-US"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 de </a:t>
            </a:r>
            <a:r>
              <a:rPr kumimoji="0" lang="en-US"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atenção</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3884781"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3</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3884781" y="486931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4</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O usuário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9758199" y="1086843"/>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5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9758199" y="2978078"/>
            <a:ext cx="2341418"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6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Ambiente de </a:t>
            </a:r>
            <a:r>
              <a:rPr kumimoji="0" lang="pt-BR" sz="2000" b="0" i="0" u="none" strike="noStrike" kern="1200" cap="none" spc="0" normalizeH="0" baseline="0" noProof="0" dirty="0" err="1">
                <a:ln>
                  <a:noFill/>
                </a:ln>
                <a:solidFill>
                  <a:srgbClr val="000000"/>
                </a:solidFill>
                <a:effectLst/>
                <a:uLnTx/>
                <a:uFillTx/>
                <a:latin typeface="Graphik" panose="020B0503030202060203" pitchFamily="34" charset="0"/>
                <a:ea typeface="+mn-ea"/>
                <a:cs typeface="+mn-cs"/>
              </a:rPr>
              <a:t>Inter-conectividade</a:t>
            </a:r>
            <a:endPar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9733792" y="4869313"/>
            <a:ext cx="2341418"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Prioridade 7 </a:t>
            </a: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Ecossistema </a:t>
            </a:r>
            <a:b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br>
            <a:r>
              <a:rPr kumimoji="0" lang="pt-BR" sz="2000" b="0" i="0" u="none" strike="noStrike" kern="1200" cap="none" spc="0" normalizeH="0" baseline="0" noProof="0" dirty="0">
                <a:ln>
                  <a:noFill/>
                </a:ln>
                <a:solidFill>
                  <a:srgbClr val="000000"/>
                </a:solidFill>
                <a:effectLst/>
                <a:uLnTx/>
                <a:uFillTx/>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335361" y="188147"/>
            <a:ext cx="11520000" cy="591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60944" rIns="0" bIns="0" rtlCol="0" anchor="t"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3200" b="1" i="0" u="none" strike="noStrike" kern="1200" cap="none" spc="-150" normalizeH="0" baseline="0" noProof="0" dirty="0">
                <a:ln>
                  <a:noFill/>
                </a:ln>
                <a:solidFill>
                  <a:srgbClr val="000000"/>
                </a:solidFill>
                <a:effectLst/>
                <a:uLnTx/>
                <a:uFillTx/>
                <a:ea typeface="+mn-ea"/>
                <a:cs typeface="+mn-cs"/>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5437808" y="2745200"/>
            <a:ext cx="624971" cy="624971"/>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5363700" y="4720281"/>
            <a:ext cx="631802" cy="63180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11223559" y="2797198"/>
            <a:ext cx="631802" cy="631802"/>
          </a:xfrm>
          <a:prstGeom prst="rect">
            <a:avLst/>
          </a:prstGeom>
        </p:spPr>
      </p:pic>
    </p:spTree>
    <p:extLst>
      <p:ext uri="{BB962C8B-B14F-4D97-AF65-F5344CB8AC3E}">
        <p14:creationId xmlns:p14="http://schemas.microsoft.com/office/powerpoint/2010/main" val="398495106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p:txBody>
          <a:bodyPr/>
          <a:lstStyle/>
          <a:p>
            <a:r>
              <a:rPr lang="en-BR" dirty="0"/>
              <a:t>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838200" y="1253448"/>
            <a:ext cx="10515600" cy="4769403"/>
          </a:xfrm>
        </p:spPr>
        <p:txBody>
          <a:bodyPr>
            <a:noAutofit/>
          </a:bodyPr>
          <a:lstStyle/>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 geral</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449580" algn="just">
              <a:lnSpc>
                <a:spcPct val="100000"/>
              </a:lnSpc>
            </a:pPr>
            <a:r>
              <a:rPr lang="pt-BR" sz="1900" dirty="0">
                <a:effectLst/>
                <a:latin typeface="Calibri" panose="020F0502020204030204" pitchFamily="34" charset="0"/>
                <a:ea typeface="Calibri" panose="020F0502020204030204" pitchFamily="34" charset="0"/>
                <a:cs typeface="Arial" panose="020B0604020202020204" pitchFamily="34" charset="0"/>
              </a:rPr>
              <a:t>Promover ambiente de interconectividade de informação em saúde, por meio do desenvolvimento de </a:t>
            </a:r>
            <a:r>
              <a:rPr lang="pt-BR" sz="1900" i="1" dirty="0">
                <a:effectLst/>
                <a:latin typeface="Calibri" panose="020F0502020204030204" pitchFamily="34" charset="0"/>
                <a:ea typeface="Calibri" panose="020F0502020204030204" pitchFamily="34" charset="0"/>
                <a:cs typeface="Arial" panose="020B0604020202020204" pitchFamily="34" charset="0"/>
              </a:rPr>
              <a:t>serviço web</a:t>
            </a:r>
            <a:r>
              <a:rPr lang="pt-BR" sz="1900" dirty="0">
                <a:effectLst/>
                <a:latin typeface="Calibri" panose="020F0502020204030204" pitchFamily="34" charset="0"/>
                <a:ea typeface="Calibri" panose="020F0502020204030204" pitchFamily="34" charset="0"/>
                <a:cs typeface="Arial" panose="020B0604020202020204" pitchFamily="34" charset="0"/>
              </a:rPr>
              <a:t> capaz de gerar os componentes de Imunização e Exames do Sumário internacional do paciente (IPS) em consonância e a fim de apoiar a implantação da Estratégia de Saúde Digital para o Brasil.</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gn="just">
              <a:lnSpc>
                <a:spcPct val="100000"/>
              </a:lnSpc>
              <a:buFont typeface="+mj-lt"/>
              <a:buAutoNum type="alphaLcParenR"/>
            </a:pPr>
            <a:r>
              <a:rPr lang="pt-BR" sz="1900" b="1" i="1" dirty="0">
                <a:effectLst/>
                <a:latin typeface="Calibri" panose="020F0502020204030204" pitchFamily="34" charset="0"/>
                <a:ea typeface="Arial" panose="020B0604020202020204" pitchFamily="34" charset="0"/>
                <a:cs typeface="Calibri" panose="020F0502020204030204" pitchFamily="34" charset="0"/>
              </a:rPr>
              <a:t>Objetivos específicos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latin typeface="Calibri" panose="020F0502020204030204" pitchFamily="34" charset="0"/>
                <a:ea typeface="Arial" panose="020B0604020202020204" pitchFamily="34" charset="0"/>
                <a:cs typeface="Calibri" panose="020F0502020204030204" pitchFamily="34" charset="0"/>
              </a:rPr>
              <a:t>Criar o repositório semântico</a:t>
            </a:r>
            <a:r>
              <a:rPr lang="pt-BR" sz="1900" dirty="0">
                <a:effectLst/>
                <a:latin typeface="Calibri" panose="020F0502020204030204" pitchFamily="34" charset="0"/>
                <a:ea typeface="Arial" panose="020B0604020202020204" pitchFamily="34" charset="0"/>
                <a:cs typeface="Calibri" panose="020F0502020204030204" pitchFamily="34" charset="0"/>
              </a:rPr>
              <a:t>, ou seja, carregar </a:t>
            </a:r>
            <a:r>
              <a:rPr lang="pt-BR" sz="1900" b="1" dirty="0">
                <a:effectLst/>
                <a:latin typeface="Calibri" panose="020F0502020204030204" pitchFamily="34" charset="0"/>
                <a:ea typeface="Arial" panose="020B0604020202020204" pitchFamily="34" charset="0"/>
                <a:cs typeface="Calibri" panose="020F0502020204030204" pitchFamily="34" charset="0"/>
              </a:rPr>
              <a:t>no serviço de terminologia </a:t>
            </a:r>
            <a:r>
              <a:rPr lang="pt-BR" sz="1900" dirty="0">
                <a:effectLst/>
                <a:latin typeface="Calibri" panose="020F0502020204030204" pitchFamily="34" charset="0"/>
                <a:ea typeface="Arial" panose="020B0604020202020204" pitchFamily="34" charset="0"/>
                <a:cs typeface="Calibri" panose="020F0502020204030204" pitchFamily="34" charset="0"/>
              </a:rPr>
              <a:t>todas as terminologias dos componentes de Imunização, Exames, Alergias/Reações Adversas, Medicamentos utilizados na RNDS, bem como as terminologias utilizadas no Sumário Internacional do Paciente (IPS – </a:t>
            </a:r>
            <a:r>
              <a:rPr lang="pt-BR" sz="1900" i="1" dirty="0" err="1">
                <a:effectLst/>
                <a:latin typeface="Calibri" panose="020F0502020204030204" pitchFamily="34" charset="0"/>
                <a:ea typeface="Arial" panose="020B0604020202020204" pitchFamily="34" charset="0"/>
                <a:cs typeface="Calibri" panose="020F0502020204030204" pitchFamily="34" charset="0"/>
              </a:rPr>
              <a:t>International</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Patient</a:t>
            </a:r>
            <a:r>
              <a:rPr lang="pt-BR" sz="1900" i="1" dirty="0">
                <a:effectLst/>
                <a:latin typeface="Calibri" panose="020F0502020204030204" pitchFamily="34" charset="0"/>
                <a:ea typeface="Arial" panose="020B0604020202020204" pitchFamily="34" charset="0"/>
                <a:cs typeface="Calibri" panose="020F0502020204030204" pitchFamily="34" charset="0"/>
              </a:rPr>
              <a:t> </a:t>
            </a:r>
            <a:r>
              <a:rPr lang="pt-BR" sz="1900" i="1" dirty="0" err="1">
                <a:effectLst/>
                <a:latin typeface="Calibri" panose="020F0502020204030204" pitchFamily="34" charset="0"/>
                <a:ea typeface="Arial" panose="020B0604020202020204" pitchFamily="34" charset="0"/>
                <a:cs typeface="Calibri" panose="020F0502020204030204" pitchFamily="34" charset="0"/>
              </a:rPr>
              <a:t>Summary</a:t>
            </a:r>
            <a:r>
              <a:rPr lang="pt-BR" sz="1900" dirty="0">
                <a:effectLst/>
                <a:latin typeface="Calibri" panose="020F0502020204030204" pitchFamily="34" charset="0"/>
                <a:ea typeface="Arial" panose="020B0604020202020204" pitchFamily="34" charset="0"/>
                <a:cs typeface="Calibri" panose="020F0502020204030204" pitchFamily="34" charset="0"/>
              </a:rPr>
              <a:t>);</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00000"/>
              </a:lnSpc>
              <a:buFont typeface="+mj-lt"/>
              <a:buAutoNum type="arabicPeriod"/>
            </a:pPr>
            <a:r>
              <a:rPr lang="pt-BR" sz="1900" b="1" dirty="0">
                <a:effectLst/>
                <a:latin typeface="Calibri" panose="020F0502020204030204" pitchFamily="34" charset="0"/>
                <a:ea typeface="Arial" panose="020B0604020202020204" pitchFamily="34" charset="0"/>
                <a:cs typeface="Calibri" panose="020F0502020204030204" pitchFamily="34" charset="0"/>
              </a:rPr>
              <a:t>Estabelecer os mapeamentos das terminologias RNDS de Imunização, Exames, Alergias/Reações Adversas para os padrões terminológicos IPS</a:t>
            </a:r>
            <a:r>
              <a:rPr lang="pt-BR" sz="1900" dirty="0">
                <a:effectLst/>
                <a:latin typeface="Calibri" panose="020F0502020204030204" pitchFamily="34" charset="0"/>
                <a:ea typeface="Arial" panose="020B0604020202020204" pitchFamily="34" charset="0"/>
                <a:cs typeface="Calibri" panose="020F0502020204030204" pitchFamily="34" charset="0"/>
              </a:rPr>
              <a:t> – definição dos mapas de conceito (</a:t>
            </a:r>
            <a:r>
              <a:rPr lang="pt-BR" sz="1900" i="1" dirty="0" err="1">
                <a:effectLst/>
                <a:latin typeface="Calibri" panose="020F0502020204030204" pitchFamily="34" charset="0"/>
                <a:ea typeface="Arial" panose="020B0604020202020204" pitchFamily="34" charset="0"/>
                <a:cs typeface="Calibri" panose="020F0502020204030204" pitchFamily="34" charset="0"/>
              </a:rPr>
              <a:t>Concept</a:t>
            </a:r>
            <a:r>
              <a:rPr lang="pt-BR" sz="1900" i="1" dirty="0">
                <a:effectLst/>
                <a:latin typeface="Calibri" panose="020F0502020204030204" pitchFamily="34" charset="0"/>
                <a:ea typeface="Arial" panose="020B0604020202020204" pitchFamily="34" charset="0"/>
                <a:cs typeface="Calibri" panose="020F0502020204030204" pitchFamily="34" charset="0"/>
              </a:rPr>
              <a:t> Maps</a:t>
            </a:r>
            <a:r>
              <a:rPr lang="pt-BR" sz="1900" dirty="0">
                <a:effectLst/>
                <a:latin typeface="Calibri" panose="020F0502020204030204" pitchFamily="34" charset="0"/>
                <a:ea typeface="Arial" panose="020B0604020202020204" pitchFamily="34" charset="0"/>
                <a:cs typeface="Calibri" panose="020F0502020204030204" pitchFamily="34" charset="0"/>
              </a:rPr>
              <a:t>) para cada um destes mapeamentos;</a:t>
            </a:r>
            <a:endParaRPr lang="en-BR" sz="1900" dirty="0">
              <a:effectLst/>
              <a:latin typeface="Calibri" panose="020F0502020204030204" pitchFamily="34" charset="0"/>
              <a:ea typeface="Arial" panose="020B0604020202020204" pitchFamily="34" charset="0"/>
              <a:cs typeface="Calibri" panose="020F0502020204030204" pitchFamily="34" charset="0"/>
            </a:endParaRPr>
          </a:p>
          <a:p>
            <a:pPr indent="0" algn="just">
              <a:lnSpc>
                <a:spcPct val="100000"/>
              </a:lnSpc>
              <a:buNone/>
            </a:pPr>
            <a:r>
              <a:rPr lang="pt-BR" sz="1900" dirty="0">
                <a:effectLst/>
                <a:latin typeface="Calibri" panose="020F0502020204030204" pitchFamily="34" charset="0"/>
                <a:ea typeface="Calibri" panose="020F0502020204030204" pitchFamily="34" charset="0"/>
                <a:cs typeface="Arial" panose="020B0604020202020204" pitchFamily="34" charset="0"/>
              </a:rPr>
              <a:t> </a:t>
            </a:r>
            <a:endParaRPr lang="en-BR" sz="1900" dirty="0">
              <a:effectLst/>
              <a:latin typeface="Calibri" panose="020F0502020204030204" pitchFamily="34" charset="0"/>
              <a:ea typeface="Calibri" panose="020F0502020204030204" pitchFamily="34" charset="0"/>
              <a:cs typeface="Arial" panose="020B0604020202020204" pitchFamily="34" charset="0"/>
            </a:endParaRPr>
          </a:p>
          <a:p>
            <a:endParaRPr lang="en-BR" dirty="0"/>
          </a:p>
        </p:txBody>
      </p:sp>
    </p:spTree>
    <p:extLst>
      <p:ext uri="{BB962C8B-B14F-4D97-AF65-F5344CB8AC3E}">
        <p14:creationId xmlns:p14="http://schemas.microsoft.com/office/powerpoint/2010/main" val="539150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p:txBody>
          <a:bodyPr/>
          <a:lstStyle/>
          <a:p>
            <a:r>
              <a:rPr lang="en-BR" dirty="0"/>
              <a:t>IPS –Brasil</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651164" y="1253448"/>
            <a:ext cx="10515600" cy="4769403"/>
          </a:xfrm>
        </p:spPr>
        <p:txBody>
          <a:bodyPr>
            <a:normAutofit lnSpcReduction="10000"/>
          </a:bodyPr>
          <a:lstStyle/>
          <a:p>
            <a:pPr marL="514350" lvl="0" indent="-514350" algn="just">
              <a:lnSpc>
                <a:spcPct val="110000"/>
              </a:lnSpc>
              <a:buFont typeface="+mj-lt"/>
              <a:buAutoNum type="arabicPeriod" startAt="5"/>
            </a:pPr>
            <a:r>
              <a:rPr lang="en-US" sz="3200" dirty="0"/>
              <a:t> </a:t>
            </a:r>
            <a:r>
              <a:rPr lang="pt-BR" sz="2000" b="1" dirty="0">
                <a:effectLst/>
                <a:latin typeface="Calibri" panose="020F0502020204030204" pitchFamily="34" charset="0"/>
                <a:ea typeface="Arial" panose="020B0604020202020204" pitchFamily="34" charset="0"/>
                <a:cs typeface="Calibri" panose="020F0502020204030204" pitchFamily="34" charset="0"/>
              </a:rPr>
              <a:t>Atualizar a Base de Dados da Ontologia Brasileira de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com a inclusão de todos os produtos medicinais disponíveis na base da Câmara de Regulação do Mercado de Medicamentos (CMED) de maio de 2023 referentes ao elenco Hórus de maio de 2023 (componentes VTM, VMP, AMP e </a:t>
            </a:r>
            <a:r>
              <a:rPr lang="pt-BR" sz="2000" dirty="0" err="1">
                <a:effectLst/>
                <a:latin typeface="Calibri" panose="020F0502020204030204" pitchFamily="34" charset="0"/>
                <a:ea typeface="Arial" panose="020B0604020202020204" pitchFamily="34" charset="0"/>
                <a:cs typeface="Calibri" panose="020F0502020204030204" pitchFamily="34" charset="0"/>
              </a:rPr>
              <a:t>AMPPs</a:t>
            </a:r>
            <a:r>
              <a:rPr lang="pt-BR" sz="2000" dirty="0">
                <a:effectLst/>
                <a:latin typeface="Calibri" panose="020F0502020204030204" pitchFamily="34" charset="0"/>
                <a:ea typeface="Arial" panose="020B0604020202020204" pitchFamily="34" charset="0"/>
                <a:cs typeface="Calibri" panose="020F0502020204030204" pitchFamily="34" charset="0"/>
              </a:rPr>
              <a:t>);</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Definir os perfis IPS HL7/FHIR para os componentes de Imunização, Exames, Alergias/Reações Adversas e Medicamentos</a:t>
            </a:r>
            <a:r>
              <a:rPr lang="pt-BR" sz="2000" dirty="0">
                <a:effectLst/>
                <a:latin typeface="Calibri" panose="020F0502020204030204" pitchFamily="34" charset="0"/>
                <a:ea typeface="Arial" panose="020B0604020202020204" pitchFamily="34" charset="0"/>
                <a:cs typeface="Calibri" panose="020F0502020204030204" pitchFamily="34" charset="0"/>
              </a:rPr>
              <a:t> para a composição do Guia de Implementação (GI) IPS Brasil. Na falta de modelo lógico na RNDS para o componente, este será proposto pelo projeto;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Realizar provas de conceito (POC)</a:t>
            </a:r>
            <a:r>
              <a:rPr lang="pt-BR" sz="2000" dirty="0">
                <a:effectLst/>
                <a:latin typeface="Calibri" panose="020F0502020204030204" pitchFamily="34" charset="0"/>
                <a:ea typeface="Arial" panose="020B0604020202020204" pitchFamily="34" charset="0"/>
                <a:cs typeface="Calibri" panose="020F0502020204030204" pitchFamily="34" charset="0"/>
              </a:rPr>
              <a:t>: Realização de testes de conformidade para os casos de teste especificados – Exames COVID-19 e </a:t>
            </a:r>
            <a:r>
              <a:rPr lang="pt-BR" sz="2000" dirty="0" err="1">
                <a:effectLst/>
                <a:latin typeface="Calibri" panose="020F0502020204030204" pitchFamily="34" charset="0"/>
                <a:ea typeface="Arial" panose="020B0604020202020204" pitchFamily="34" charset="0"/>
                <a:cs typeface="Calibri" panose="020F0502020204030204" pitchFamily="34" charset="0"/>
              </a:rPr>
              <a:t>Monkeypox</a:t>
            </a:r>
            <a:r>
              <a:rPr lang="pt-BR" sz="2000" dirty="0">
                <a:effectLst/>
                <a:latin typeface="Calibri" panose="020F0502020204030204" pitchFamily="34" charset="0"/>
                <a:ea typeface="Arial" panose="020B0604020202020204" pitchFamily="34" charset="0"/>
                <a:cs typeface="Calibri" panose="020F0502020204030204" pitchFamily="34" charset="0"/>
              </a:rPr>
              <a:t> e Registro de Imunização;</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pPr marL="342900" lvl="0" indent="-342900" algn="just">
              <a:lnSpc>
                <a:spcPct val="110000"/>
              </a:lnSpc>
              <a:buFont typeface="+mj-lt"/>
              <a:buAutoNum type="arabicPeriod" startAt="5"/>
            </a:pPr>
            <a:r>
              <a:rPr lang="pt-BR" sz="2000" b="1" dirty="0">
                <a:effectLst/>
                <a:latin typeface="Calibri" panose="020F0502020204030204" pitchFamily="34" charset="0"/>
                <a:ea typeface="Arial" panose="020B0604020202020204" pitchFamily="34" charset="0"/>
                <a:cs typeface="Calibri" panose="020F0502020204030204" pitchFamily="34" charset="0"/>
              </a:rPr>
              <a:t>Publicação do guia de implementação como draft em domínio do Ministério da Saúde</a:t>
            </a:r>
            <a:r>
              <a:rPr lang="pt-BR" sz="2000" dirty="0">
                <a:effectLst/>
                <a:latin typeface="Calibri" panose="020F0502020204030204" pitchFamily="34" charset="0"/>
                <a:ea typeface="Arial" panose="020B0604020202020204" pitchFamily="34" charset="0"/>
                <a:cs typeface="Calibri" panose="020F0502020204030204" pitchFamily="34" charset="0"/>
              </a:rPr>
              <a:t>. Internalização em repositório FHIR em conformidade com modelos do IPS Brasil.  Testes dos modelos propostos em “</a:t>
            </a:r>
            <a:r>
              <a:rPr lang="pt-BR" sz="2000" i="1" dirty="0" err="1">
                <a:effectLst/>
                <a:latin typeface="Calibri" panose="020F0502020204030204" pitchFamily="34" charset="0"/>
                <a:ea typeface="Arial" panose="020B0604020202020204" pitchFamily="34" charset="0"/>
                <a:cs typeface="Calibri" panose="020F0502020204030204" pitchFamily="34" charset="0"/>
              </a:rPr>
              <a:t>conectathon</a:t>
            </a:r>
            <a:r>
              <a:rPr lang="pt-BR" sz="2000" dirty="0">
                <a:effectLst/>
                <a:latin typeface="Calibri" panose="020F0502020204030204" pitchFamily="34" charset="0"/>
                <a:ea typeface="Arial" panose="020B0604020202020204" pitchFamily="34" charset="0"/>
                <a:cs typeface="Calibri" panose="020F0502020204030204" pitchFamily="34" charset="0"/>
              </a:rPr>
              <a:t>” interna no Ministério da Saúde como prova de conceito desses modelos;</a:t>
            </a:r>
            <a:endParaRPr lang="en-BR" sz="2000" dirty="0">
              <a:effectLst/>
              <a:latin typeface="Calibri" panose="020F0502020204030204" pitchFamily="34" charset="0"/>
              <a:ea typeface="Arial" panose="020B0604020202020204" pitchFamily="34" charset="0"/>
              <a:cs typeface="Calibri" panose="020F0502020204030204" pitchFamily="34" charset="0"/>
            </a:endParaRPr>
          </a:p>
          <a:p>
            <a:endParaRPr lang="en-BR" dirty="0"/>
          </a:p>
        </p:txBody>
      </p:sp>
    </p:spTree>
    <p:extLst>
      <p:ext uri="{BB962C8B-B14F-4D97-AF65-F5344CB8AC3E}">
        <p14:creationId xmlns:p14="http://schemas.microsoft.com/office/powerpoint/2010/main" val="868371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514350" y="285750"/>
            <a:ext cx="10212790" cy="5751230"/>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3579531" y="6308209"/>
            <a:ext cx="2658228" cy="369332"/>
          </a:xfrm>
          <a:prstGeom prst="rect">
            <a:avLst/>
          </a:prstGeom>
        </p:spPr>
        <p:txBody>
          <a:bodyPr wrap="none">
            <a:spAutoFit/>
          </a:bodyPr>
          <a:lstStyle/>
          <a:p>
            <a:r>
              <a:rPr lang="en-BR" dirty="0"/>
              <a:t>http://hl7.org/fhir/uv/ips/</a:t>
            </a:r>
          </a:p>
        </p:txBody>
      </p:sp>
      <p:sp>
        <p:nvSpPr>
          <p:cNvPr id="7" name="5-Point Star 6">
            <a:extLst>
              <a:ext uri="{FF2B5EF4-FFF2-40B4-BE49-F238E27FC236}">
                <a16:creationId xmlns:a16="http://schemas.microsoft.com/office/drawing/2014/main" id="{08C0E0A8-842B-7B6D-67B6-8C32BE33D0FB}"/>
              </a:ext>
            </a:extLst>
          </p:cNvPr>
          <p:cNvSpPr/>
          <p:nvPr/>
        </p:nvSpPr>
        <p:spPr>
          <a:xfrm>
            <a:off x="2800350" y="1332824"/>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8" name="5-Point Star 7">
            <a:extLst>
              <a:ext uri="{FF2B5EF4-FFF2-40B4-BE49-F238E27FC236}">
                <a16:creationId xmlns:a16="http://schemas.microsoft.com/office/drawing/2014/main" id="{FDC2A10D-2C93-7A58-5C48-438BEF5722C4}"/>
              </a:ext>
            </a:extLst>
          </p:cNvPr>
          <p:cNvSpPr/>
          <p:nvPr/>
        </p:nvSpPr>
        <p:spPr>
          <a:xfrm>
            <a:off x="4730051" y="1336928"/>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9" name="5-Point Star 8">
            <a:extLst>
              <a:ext uri="{FF2B5EF4-FFF2-40B4-BE49-F238E27FC236}">
                <a16:creationId xmlns:a16="http://schemas.microsoft.com/office/drawing/2014/main" id="{B222E0FE-FCC7-A232-3400-D0C7A6213012}"/>
              </a:ext>
            </a:extLst>
          </p:cNvPr>
          <p:cNvSpPr/>
          <p:nvPr/>
        </p:nvSpPr>
        <p:spPr>
          <a:xfrm>
            <a:off x="4669635" y="4266524"/>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6" name="5-Point Star 5">
            <a:extLst>
              <a:ext uri="{FF2B5EF4-FFF2-40B4-BE49-F238E27FC236}">
                <a16:creationId xmlns:a16="http://schemas.microsoft.com/office/drawing/2014/main" id="{100E1D56-C351-8575-5BCD-89826B4A094D}"/>
              </a:ext>
            </a:extLst>
          </p:cNvPr>
          <p:cNvSpPr/>
          <p:nvPr/>
        </p:nvSpPr>
        <p:spPr>
          <a:xfrm>
            <a:off x="2747962" y="2590124"/>
            <a:ext cx="357188" cy="364090"/>
          </a:xfrm>
          <a:prstGeom prst="star5">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Tree>
    <p:extLst>
      <p:ext uri="{BB962C8B-B14F-4D97-AF65-F5344CB8AC3E}">
        <p14:creationId xmlns:p14="http://schemas.microsoft.com/office/powerpoint/2010/main" val="3944393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2829-5318-8CA7-DA53-A8FF09CE3E22}"/>
              </a:ext>
            </a:extLst>
          </p:cNvPr>
          <p:cNvSpPr>
            <a:spLocks noGrp="1"/>
          </p:cNvSpPr>
          <p:nvPr>
            <p:ph type="title"/>
          </p:nvPr>
        </p:nvSpPr>
        <p:spPr/>
        <p:txBody>
          <a:bodyPr/>
          <a:lstStyle/>
          <a:p>
            <a:r>
              <a:rPr lang="en-BR" dirty="0"/>
              <a:t>Considerações Importantes</a:t>
            </a:r>
          </a:p>
        </p:txBody>
      </p:sp>
      <p:sp>
        <p:nvSpPr>
          <p:cNvPr id="3" name="Content Placeholder 2">
            <a:extLst>
              <a:ext uri="{FF2B5EF4-FFF2-40B4-BE49-F238E27FC236}">
                <a16:creationId xmlns:a16="http://schemas.microsoft.com/office/drawing/2014/main" id="{E86D429A-94F4-AB95-C8D7-43AE5C9413FE}"/>
              </a:ext>
            </a:extLst>
          </p:cNvPr>
          <p:cNvSpPr>
            <a:spLocks noGrp="1"/>
          </p:cNvSpPr>
          <p:nvPr>
            <p:ph idx="1"/>
          </p:nvPr>
        </p:nvSpPr>
        <p:spPr/>
        <p:txBody>
          <a:bodyPr/>
          <a:lstStyle/>
          <a:p>
            <a:r>
              <a:rPr lang="en-BR" dirty="0"/>
              <a:t>O IPS NÃO É um registro de atendimento,</a:t>
            </a:r>
          </a:p>
          <a:p>
            <a:r>
              <a:rPr lang="en-US" dirty="0"/>
              <a:t>O</a:t>
            </a:r>
            <a:r>
              <a:rPr lang="en-BR" dirty="0"/>
              <a:t> IPS é um sumário de vários atendimentos (ambulatoriais, internação, emergência)  com DADOS CLÍNICOS relevantes para a continuidade do cuidado</a:t>
            </a:r>
          </a:p>
          <a:p>
            <a:r>
              <a:rPr lang="en-BR" dirty="0"/>
              <a:t>Para que se evolua no modelo do IPS é necessário que existam terminologias CLÍNICAS para representar:</a:t>
            </a:r>
          </a:p>
          <a:p>
            <a:pPr lvl="1"/>
            <a:r>
              <a:rPr lang="en-BR" dirty="0"/>
              <a:t>Procedimentos</a:t>
            </a:r>
          </a:p>
          <a:p>
            <a:pPr lvl="1"/>
            <a:r>
              <a:rPr lang="en-BR" dirty="0"/>
              <a:t>Exames (exemplo COVID que já utiliza LOINC)</a:t>
            </a:r>
          </a:p>
          <a:p>
            <a:pPr lvl="1"/>
            <a:r>
              <a:rPr lang="en-BR" dirty="0"/>
              <a:t>Medicamentos -&gt; OBM </a:t>
            </a:r>
          </a:p>
        </p:txBody>
      </p:sp>
    </p:spTree>
    <p:extLst>
      <p:ext uri="{BB962C8B-B14F-4D97-AF65-F5344CB8AC3E}">
        <p14:creationId xmlns:p14="http://schemas.microsoft.com/office/powerpoint/2010/main" val="37433777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9332D-1E53-F9BB-7E22-0CC5193CA112}"/>
              </a:ext>
            </a:extLst>
          </p:cNvPr>
          <p:cNvSpPr>
            <a:spLocks noGrp="1"/>
          </p:cNvSpPr>
          <p:nvPr>
            <p:ph type="title"/>
          </p:nvPr>
        </p:nvSpPr>
        <p:spPr/>
        <p:txBody>
          <a:bodyPr/>
          <a:lstStyle/>
          <a:p>
            <a:r>
              <a:rPr lang="en-BR" dirty="0"/>
              <a:t>Estado atual do projeto IPS-Brasil</a:t>
            </a:r>
          </a:p>
        </p:txBody>
      </p:sp>
      <p:sp>
        <p:nvSpPr>
          <p:cNvPr id="3" name="Content Placeholder 2">
            <a:extLst>
              <a:ext uri="{FF2B5EF4-FFF2-40B4-BE49-F238E27FC236}">
                <a16:creationId xmlns:a16="http://schemas.microsoft.com/office/drawing/2014/main" id="{7E354BC3-DE21-5D72-7054-D5267F6484F5}"/>
              </a:ext>
            </a:extLst>
          </p:cNvPr>
          <p:cNvSpPr>
            <a:spLocks noGrp="1"/>
          </p:cNvSpPr>
          <p:nvPr>
            <p:ph idx="1"/>
          </p:nvPr>
        </p:nvSpPr>
        <p:spPr/>
        <p:txBody>
          <a:bodyPr/>
          <a:lstStyle/>
          <a:p>
            <a:r>
              <a:rPr lang="en-BR" dirty="0"/>
              <a:t>Serviço de terminologia com cerca de 80% das terminologias dos blocos de Imunização, Exames, Alergias e Medicamentos carregados como Codesystems e ValueSets</a:t>
            </a:r>
          </a:p>
          <a:p>
            <a:r>
              <a:rPr lang="en-BR" dirty="0"/>
              <a:t>Cerca de 80% dos mapeamentos entre os vocabulários nacionais e vocabulários do IPS (SNOMED-IPS) estabelecidos</a:t>
            </a:r>
          </a:p>
          <a:p>
            <a:r>
              <a:rPr lang="en-BR" dirty="0"/>
              <a:t>Cerca de  20% dos perfis dos blocos de Header, Exames, Imunização,Alergias criados</a:t>
            </a:r>
            <a:endParaRPr lang="pt-BR" dirty="0"/>
          </a:p>
          <a:p>
            <a:r>
              <a:rPr lang="en-BR" dirty="0"/>
              <a:t>Versão inicial do GI IPS Brasil gerada – </a:t>
            </a:r>
            <a:r>
              <a:rPr lang="en-BR" dirty="0">
                <a:hlinkClick r:id="rId2"/>
              </a:rPr>
              <a:t>https://ips-brasil.web.app</a:t>
            </a:r>
            <a:endParaRPr lang="en-BR" dirty="0"/>
          </a:p>
        </p:txBody>
      </p:sp>
    </p:spTree>
    <p:extLst>
      <p:ext uri="{BB962C8B-B14F-4D97-AF65-F5344CB8AC3E}">
        <p14:creationId xmlns:p14="http://schemas.microsoft.com/office/powerpoint/2010/main" val="566102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84114-7FD6-0F5A-B054-1B881DD17365}"/>
              </a:ext>
            </a:extLst>
          </p:cNvPr>
          <p:cNvSpPr>
            <a:spLocks noGrp="1"/>
          </p:cNvSpPr>
          <p:nvPr>
            <p:ph type="title"/>
          </p:nvPr>
        </p:nvSpPr>
        <p:spPr/>
        <p:txBody>
          <a:bodyPr/>
          <a:lstStyle/>
          <a:p>
            <a:r>
              <a:rPr lang="en-BR" dirty="0">
                <a:hlinkClick r:id="rId2"/>
              </a:rPr>
              <a:t>https://ips-brasil.web.app</a:t>
            </a:r>
            <a:endParaRPr lang="en-BR" dirty="0"/>
          </a:p>
        </p:txBody>
      </p:sp>
      <p:sp>
        <p:nvSpPr>
          <p:cNvPr id="3" name="Content Placeholder 2">
            <a:extLst>
              <a:ext uri="{FF2B5EF4-FFF2-40B4-BE49-F238E27FC236}">
                <a16:creationId xmlns:a16="http://schemas.microsoft.com/office/drawing/2014/main" id="{A19EF934-5F81-8363-0AE9-DF007C2033F3}"/>
              </a:ext>
            </a:extLst>
          </p:cNvPr>
          <p:cNvSpPr>
            <a:spLocks noGrp="1"/>
          </p:cNvSpPr>
          <p:nvPr>
            <p:ph idx="1"/>
          </p:nvPr>
        </p:nvSpPr>
        <p:spPr/>
        <p:txBody>
          <a:bodyPr/>
          <a:lstStyle/>
          <a:p>
            <a:endParaRPr lang="en-BR" dirty="0"/>
          </a:p>
        </p:txBody>
      </p:sp>
      <p:pic>
        <p:nvPicPr>
          <p:cNvPr id="5" name="Picture 4">
            <a:extLst>
              <a:ext uri="{FF2B5EF4-FFF2-40B4-BE49-F238E27FC236}">
                <a16:creationId xmlns:a16="http://schemas.microsoft.com/office/drawing/2014/main" id="{BB0068C8-4F59-8C91-D69B-8ABA508C7698}"/>
              </a:ext>
            </a:extLst>
          </p:cNvPr>
          <p:cNvPicPr>
            <a:picLocks noChangeAspect="1"/>
          </p:cNvPicPr>
          <p:nvPr/>
        </p:nvPicPr>
        <p:blipFill>
          <a:blip r:embed="rId3"/>
          <a:stretch>
            <a:fillRect/>
          </a:stretch>
        </p:blipFill>
        <p:spPr>
          <a:xfrm>
            <a:off x="658655" y="757331"/>
            <a:ext cx="7772400" cy="4032454"/>
          </a:xfrm>
          <a:prstGeom prst="rect">
            <a:avLst/>
          </a:prstGeom>
        </p:spPr>
      </p:pic>
      <p:pic>
        <p:nvPicPr>
          <p:cNvPr id="4" name="Picture 3">
            <a:extLst>
              <a:ext uri="{FF2B5EF4-FFF2-40B4-BE49-F238E27FC236}">
                <a16:creationId xmlns:a16="http://schemas.microsoft.com/office/drawing/2014/main" id="{173C0E62-A8B7-DB11-A257-7C8CB29A31E9}"/>
              </a:ext>
            </a:extLst>
          </p:cNvPr>
          <p:cNvPicPr>
            <a:picLocks noChangeAspect="1"/>
          </p:cNvPicPr>
          <p:nvPr/>
        </p:nvPicPr>
        <p:blipFill>
          <a:blip r:embed="rId4"/>
          <a:stretch>
            <a:fillRect/>
          </a:stretch>
        </p:blipFill>
        <p:spPr>
          <a:xfrm>
            <a:off x="4208417" y="1494686"/>
            <a:ext cx="7772400" cy="4595149"/>
          </a:xfrm>
          <a:prstGeom prst="rect">
            <a:avLst/>
          </a:prstGeom>
        </p:spPr>
      </p:pic>
    </p:spTree>
    <p:extLst>
      <p:ext uri="{BB962C8B-B14F-4D97-AF65-F5344CB8AC3E}">
        <p14:creationId xmlns:p14="http://schemas.microsoft.com/office/powerpoint/2010/main" val="204862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CBDA1-08DA-8E8D-3493-E100E4897B0F}"/>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7E796ED3-757E-1F47-6166-5D7ACACEAD83}"/>
              </a:ext>
            </a:extLst>
          </p:cNvPr>
          <p:cNvSpPr>
            <a:spLocks noGrp="1"/>
          </p:cNvSpPr>
          <p:nvPr>
            <p:ph idx="1"/>
          </p:nvPr>
        </p:nvSpPr>
        <p:spPr/>
        <p:txBody>
          <a:bodyPr/>
          <a:lstStyle/>
          <a:p>
            <a:endParaRPr lang="en-BR"/>
          </a:p>
        </p:txBody>
      </p:sp>
      <p:pic>
        <p:nvPicPr>
          <p:cNvPr id="6" name="Picture 5">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838200" y="681037"/>
            <a:ext cx="8972633" cy="4769403"/>
          </a:xfrm>
          <a:prstGeom prst="rect">
            <a:avLst/>
          </a:prstGeom>
        </p:spPr>
      </p:pic>
    </p:spTree>
    <p:extLst>
      <p:ext uri="{BB962C8B-B14F-4D97-AF65-F5344CB8AC3E}">
        <p14:creationId xmlns:p14="http://schemas.microsoft.com/office/powerpoint/2010/main" val="1783284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87AFD-9492-5F64-EBAF-54F69E44700B}"/>
              </a:ext>
            </a:extLst>
          </p:cNvPr>
          <p:cNvSpPr>
            <a:spLocks noGrp="1"/>
          </p:cNvSpPr>
          <p:nvPr>
            <p:ph type="title"/>
          </p:nvPr>
        </p:nvSpPr>
        <p:spPr/>
        <p:txBody>
          <a:bodyPr/>
          <a:lstStyle/>
          <a:p>
            <a:endParaRPr lang="en-BR"/>
          </a:p>
        </p:txBody>
      </p:sp>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2"/>
          <a:stretch>
            <a:fillRect/>
          </a:stretch>
        </p:blipFill>
        <p:spPr>
          <a:xfrm>
            <a:off x="292134" y="569305"/>
            <a:ext cx="9690066" cy="5270385"/>
          </a:xfrm>
          <a:prstGeom prst="rect">
            <a:avLst/>
          </a:prstGeom>
        </p:spPr>
      </p:pic>
    </p:spTree>
    <p:extLst>
      <p:ext uri="{BB962C8B-B14F-4D97-AF65-F5344CB8AC3E}">
        <p14:creationId xmlns:p14="http://schemas.microsoft.com/office/powerpoint/2010/main" val="15314473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66505-B7A5-6E26-0278-991FBBA10310}"/>
              </a:ext>
            </a:extLst>
          </p:cNvPr>
          <p:cNvSpPr>
            <a:spLocks noGrp="1"/>
          </p:cNvSpPr>
          <p:nvPr>
            <p:ph type="title"/>
          </p:nvPr>
        </p:nvSpPr>
        <p:spPr/>
        <p:txBody>
          <a:bodyPr>
            <a:normAutofit fontScale="90000"/>
          </a:bodyPr>
          <a:lstStyle/>
          <a:p>
            <a:r>
              <a:rPr lang="en-BR" dirty="0"/>
              <a:t>Contribuições do Projeto IPS para Governança de Dados na RNDS</a:t>
            </a:r>
          </a:p>
        </p:txBody>
      </p:sp>
      <p:sp>
        <p:nvSpPr>
          <p:cNvPr id="3" name="Content Placeholder 2">
            <a:extLst>
              <a:ext uri="{FF2B5EF4-FFF2-40B4-BE49-F238E27FC236}">
                <a16:creationId xmlns:a16="http://schemas.microsoft.com/office/drawing/2014/main" id="{155844BD-96A0-056A-9052-0EDBB29183F7}"/>
              </a:ext>
            </a:extLst>
          </p:cNvPr>
          <p:cNvSpPr>
            <a:spLocks noGrp="1"/>
          </p:cNvSpPr>
          <p:nvPr>
            <p:ph idx="1"/>
          </p:nvPr>
        </p:nvSpPr>
        <p:spPr/>
        <p:txBody>
          <a:bodyPr/>
          <a:lstStyle/>
          <a:p>
            <a:r>
              <a:rPr lang="en-BR" dirty="0"/>
              <a:t>Estruturação</a:t>
            </a:r>
            <a:r>
              <a:rPr lang="pt-BR" dirty="0"/>
              <a:t> </a:t>
            </a:r>
            <a:r>
              <a:rPr lang="en-BR" dirty="0"/>
              <a:t>de um Serviço Nacional de Terminologias para o Brasil compatível com CTS – Common Terminology Services (HL7)</a:t>
            </a:r>
          </a:p>
          <a:p>
            <a:pPr lvl="1"/>
            <a:r>
              <a:rPr lang="en-US" dirty="0"/>
              <a:t>R</a:t>
            </a:r>
            <a:r>
              <a:rPr lang="en-BR" dirty="0"/>
              <a:t>epositório com todas as terminologias utilizadas no IPS nacionais e internacionais (pode e deve ser estendido para todas as terminologias do SUS)</a:t>
            </a:r>
          </a:p>
          <a:p>
            <a:pPr lvl="1"/>
            <a:r>
              <a:rPr lang="en-BR" b="1" dirty="0"/>
              <a:t>Integrado com repositório </a:t>
            </a:r>
            <a:r>
              <a:rPr lang="pt-BR" b="1" dirty="0"/>
              <a:t>clínico</a:t>
            </a:r>
            <a:r>
              <a:rPr lang="en-BR" b="1" dirty="0"/>
              <a:t> </a:t>
            </a:r>
            <a:r>
              <a:rPr lang="pt-BR" b="1" dirty="0"/>
              <a:t>em FHIR e seus </a:t>
            </a:r>
            <a:r>
              <a:rPr lang="en-BR" b="1" dirty="0"/>
              <a:t>CodeSystems (Dicionários), ValueSets (</a:t>
            </a:r>
            <a:r>
              <a:rPr lang="pt-BR" b="1" dirty="0"/>
              <a:t>Vocabulários</a:t>
            </a:r>
            <a:r>
              <a:rPr lang="en-BR" b="1" dirty="0"/>
              <a:t>), ConceptMaps (Mapeamentos terminológicos c</a:t>
            </a:r>
            <a:r>
              <a:rPr lang="pt-BR" b="1" dirty="0"/>
              <a:t>onforme</a:t>
            </a:r>
            <a:r>
              <a:rPr lang="en-BR" b="1" dirty="0"/>
              <a:t> ISO</a:t>
            </a:r>
            <a:r>
              <a:rPr lang="pt-BR" b="1" dirty="0"/>
              <a:t>/T</a:t>
            </a:r>
            <a:r>
              <a:rPr lang="en-BR" b="1" dirty="0"/>
              <a:t>S 12300</a:t>
            </a:r>
            <a:r>
              <a:rPr lang="pt-BR" b="1" dirty="0"/>
              <a:t>)</a:t>
            </a:r>
            <a:endParaRPr lang="en-BR" b="1" dirty="0"/>
          </a:p>
          <a:p>
            <a:pPr lvl="1"/>
            <a:r>
              <a:rPr lang="en-BR" dirty="0"/>
              <a:t>Disponibiliza APIs para consulta de termos (look</a:t>
            </a:r>
            <a:r>
              <a:rPr lang="pt-BR" dirty="0"/>
              <a:t>u</a:t>
            </a:r>
            <a:r>
              <a:rPr lang="en-BR" dirty="0"/>
              <a:t>p</a:t>
            </a:r>
            <a:r>
              <a:rPr lang="pt-BR" dirty="0"/>
              <a:t>)</a:t>
            </a:r>
            <a:r>
              <a:rPr lang="en-BR" dirty="0"/>
              <a:t>, tradução de termos (translate)</a:t>
            </a:r>
            <a:r>
              <a:rPr lang="pt-BR" dirty="0"/>
              <a:t> e </a:t>
            </a:r>
            <a:r>
              <a:rPr lang="en-BR" b="1" dirty="0"/>
              <a:t>expansão de </a:t>
            </a:r>
            <a:r>
              <a:rPr lang="pt-BR" b="1" dirty="0"/>
              <a:t>vocabulários </a:t>
            </a:r>
            <a:r>
              <a:rPr lang="en-BR" b="1" dirty="0"/>
              <a:t>(utilizada pelo GI para fins de validação semântica</a:t>
            </a:r>
            <a:r>
              <a:rPr lang="pt-BR" b="1" dirty="0"/>
              <a:t> de um domínio específico)</a:t>
            </a:r>
            <a:r>
              <a:rPr lang="en-BR" b="1" dirty="0"/>
              <a:t>, </a:t>
            </a:r>
            <a:r>
              <a:rPr lang="en-BR" dirty="0"/>
              <a:t> </a:t>
            </a:r>
            <a:r>
              <a:rPr lang="pt-BR" dirty="0"/>
              <a:t>além de </a:t>
            </a:r>
            <a:r>
              <a:rPr lang="en-BR" dirty="0"/>
              <a:t>download das terminologias em formatos de planilhas como CSVs</a:t>
            </a:r>
            <a:endParaRPr lang="en-BR" b="1" dirty="0"/>
          </a:p>
        </p:txBody>
      </p:sp>
    </p:spTree>
    <p:extLst>
      <p:ext uri="{BB962C8B-B14F-4D97-AF65-F5344CB8AC3E}">
        <p14:creationId xmlns:p14="http://schemas.microsoft.com/office/powerpoint/2010/main" val="4187570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7DE2B-D47B-394B-B838-6C9020E9ACA9}"/>
              </a:ext>
            </a:extLst>
          </p:cNvPr>
          <p:cNvSpPr>
            <a:spLocks noGrp="1"/>
          </p:cNvSpPr>
          <p:nvPr>
            <p:ph type="title"/>
          </p:nvPr>
        </p:nvSpPr>
        <p:spPr/>
        <p:txBody>
          <a:bodyPr/>
          <a:lstStyle/>
          <a:p>
            <a:r>
              <a:rPr lang="en-BR" dirty="0"/>
              <a:t>Agenda</a:t>
            </a:r>
          </a:p>
        </p:txBody>
      </p:sp>
      <p:sp>
        <p:nvSpPr>
          <p:cNvPr id="3" name="Content Placeholder 2">
            <a:extLst>
              <a:ext uri="{FF2B5EF4-FFF2-40B4-BE49-F238E27FC236}">
                <a16:creationId xmlns:a16="http://schemas.microsoft.com/office/drawing/2014/main" id="{7C872AF2-6DA2-B547-AC0B-99C45ECEC882}"/>
              </a:ext>
            </a:extLst>
          </p:cNvPr>
          <p:cNvSpPr>
            <a:spLocks noGrp="1"/>
          </p:cNvSpPr>
          <p:nvPr>
            <p:ph idx="1"/>
          </p:nvPr>
        </p:nvSpPr>
        <p:spPr/>
        <p:txBody>
          <a:bodyPr/>
          <a:lstStyle/>
          <a:p>
            <a:r>
              <a:rPr lang="en-BR" dirty="0"/>
              <a:t>Introdução </a:t>
            </a:r>
          </a:p>
          <a:p>
            <a:r>
              <a:rPr lang="en-BR" dirty="0"/>
              <a:t>IPS Brasil – </a:t>
            </a:r>
          </a:p>
          <a:p>
            <a:pPr lvl="1"/>
            <a:r>
              <a:rPr lang="en-BR" dirty="0"/>
              <a:t>Componentes</a:t>
            </a:r>
          </a:p>
          <a:p>
            <a:pPr lvl="1"/>
            <a:r>
              <a:rPr lang="en-BR" dirty="0"/>
              <a:t>Status atual do projeto</a:t>
            </a:r>
          </a:p>
          <a:p>
            <a:r>
              <a:rPr lang="en-BR" dirty="0"/>
              <a:t>Considerações Finais</a:t>
            </a:r>
          </a:p>
          <a:p>
            <a:pPr marL="0" indent="0">
              <a:buNone/>
            </a:pPr>
            <a:endParaRPr lang="en-BR" dirty="0"/>
          </a:p>
          <a:p>
            <a:pPr lvl="1"/>
            <a:endParaRPr lang="en-BR" dirty="0"/>
          </a:p>
          <a:p>
            <a:pPr marL="457200" lvl="1" indent="0">
              <a:buNone/>
            </a:pPr>
            <a:endParaRPr lang="en-BR" dirty="0"/>
          </a:p>
          <a:p>
            <a:endParaRPr lang="en-BR" dirty="0"/>
          </a:p>
        </p:txBody>
      </p:sp>
    </p:spTree>
    <p:extLst>
      <p:ext uri="{BB962C8B-B14F-4D97-AF65-F5344CB8AC3E}">
        <p14:creationId xmlns:p14="http://schemas.microsoft.com/office/powerpoint/2010/main" val="624033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AC69-9DFF-6490-CC7C-A3F3CAF1FA2D}"/>
              </a:ext>
            </a:extLst>
          </p:cNvPr>
          <p:cNvSpPr>
            <a:spLocks noGrp="1"/>
          </p:cNvSpPr>
          <p:nvPr>
            <p:ph type="title"/>
          </p:nvPr>
        </p:nvSpPr>
        <p:spPr/>
        <p:txBody>
          <a:bodyPr/>
          <a:lstStyle/>
          <a:p>
            <a:r>
              <a:rPr lang="en-BR" dirty="0"/>
              <a:t>A importância de incorporar um CTS no MS</a:t>
            </a:r>
          </a:p>
        </p:txBody>
      </p:sp>
      <p:sp>
        <p:nvSpPr>
          <p:cNvPr id="3" name="Content Placeholder 2">
            <a:extLst>
              <a:ext uri="{FF2B5EF4-FFF2-40B4-BE49-F238E27FC236}">
                <a16:creationId xmlns:a16="http://schemas.microsoft.com/office/drawing/2014/main" id="{EA98E4F4-EF97-814F-3AFF-6EB7F1B7C474}"/>
              </a:ext>
            </a:extLst>
          </p:cNvPr>
          <p:cNvSpPr>
            <a:spLocks noGrp="1"/>
          </p:cNvSpPr>
          <p:nvPr>
            <p:ph idx="1"/>
          </p:nvPr>
        </p:nvSpPr>
        <p:spPr/>
        <p:txBody>
          <a:bodyPr>
            <a:normAutofit lnSpcReduction="10000"/>
          </a:bodyPr>
          <a:lstStyle/>
          <a:p>
            <a:r>
              <a:rPr lang="en-BR" dirty="0"/>
              <a:t>Existem vários modelos de informação definidos, ainda sem modelo computacional;</a:t>
            </a:r>
          </a:p>
          <a:p>
            <a:r>
              <a:rPr lang="en-BR" dirty="0"/>
              <a:t>Hoje as terminologias são mantidas por meio de processos artensanais e isolados e há necessidade de governança através de ferramentas e sistemas;</a:t>
            </a:r>
          </a:p>
          <a:p>
            <a:r>
              <a:rPr lang="en-BR" dirty="0"/>
              <a:t>Identificar todas as terminologias utilizadas nos modelos atuais  e incorporá-las num sistema de gestão de terminologias  (CTS);</a:t>
            </a:r>
          </a:p>
          <a:p>
            <a:r>
              <a:rPr lang="en-BR" dirty="0"/>
              <a:t>Identificar os gestores de cada dicionário para que eles se apropriem e garantam por meio de ferramentas a curadoria e sindicância dos seus dicionários;</a:t>
            </a:r>
          </a:p>
          <a:p>
            <a:r>
              <a:rPr lang="en-BR" dirty="0"/>
              <a:t>Subcomitê de Gestão de Terminologias junto ao CGSD trabalhando alinhado com subcomitê de modelos de informação</a:t>
            </a:r>
            <a:r>
              <a:rPr lang="pt-BR" dirty="0"/>
              <a:t>.</a:t>
            </a:r>
            <a:endParaRPr lang="en-BR" dirty="0"/>
          </a:p>
        </p:txBody>
      </p:sp>
    </p:spTree>
    <p:extLst>
      <p:ext uri="{BB962C8B-B14F-4D97-AF65-F5344CB8AC3E}">
        <p14:creationId xmlns:p14="http://schemas.microsoft.com/office/powerpoint/2010/main" val="28697697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8C364-3DC1-7EE8-4726-F27ABB46FFFF}"/>
              </a:ext>
            </a:extLst>
          </p:cNvPr>
          <p:cNvSpPr>
            <a:spLocks noGrp="1"/>
          </p:cNvSpPr>
          <p:nvPr>
            <p:ph type="title"/>
          </p:nvPr>
        </p:nvSpPr>
        <p:spPr/>
        <p:txBody>
          <a:bodyPr/>
          <a:lstStyle/>
          <a:p>
            <a:r>
              <a:rPr lang="en-BR" dirty="0"/>
              <a:t>Importância do GI IPS Brasil para RNDS</a:t>
            </a:r>
          </a:p>
        </p:txBody>
      </p:sp>
      <p:sp>
        <p:nvSpPr>
          <p:cNvPr id="3" name="Content Placeholder 2">
            <a:extLst>
              <a:ext uri="{FF2B5EF4-FFF2-40B4-BE49-F238E27FC236}">
                <a16:creationId xmlns:a16="http://schemas.microsoft.com/office/drawing/2014/main" id="{B5A89BEE-1591-860F-8400-253BAFE7BB16}"/>
              </a:ext>
            </a:extLst>
          </p:cNvPr>
          <p:cNvSpPr>
            <a:spLocks noGrp="1"/>
          </p:cNvSpPr>
          <p:nvPr>
            <p:ph idx="1"/>
          </p:nvPr>
        </p:nvSpPr>
        <p:spPr/>
        <p:txBody>
          <a:bodyPr/>
          <a:lstStyle/>
          <a:p>
            <a:r>
              <a:rPr lang="en-US" dirty="0"/>
              <a:t>O</a:t>
            </a:r>
            <a:r>
              <a:rPr lang="en-BR" dirty="0"/>
              <a:t> GI IPS Brasil:</a:t>
            </a:r>
          </a:p>
          <a:p>
            <a:pPr lvl="1"/>
            <a:r>
              <a:rPr lang="pt-BR" dirty="0"/>
              <a:t>Caso de uso m</a:t>
            </a:r>
            <a:r>
              <a:rPr lang="en-BR" dirty="0"/>
              <a:t>inimalista; </a:t>
            </a:r>
          </a:p>
          <a:p>
            <a:pPr lvl="1"/>
            <a:r>
              <a:rPr lang="pt-BR" dirty="0"/>
              <a:t>A</a:t>
            </a:r>
            <a:r>
              <a:rPr lang="en-BR" dirty="0"/>
              <a:t>gnóstico à especialidades;</a:t>
            </a:r>
          </a:p>
          <a:p>
            <a:pPr lvl="1"/>
            <a:r>
              <a:rPr lang="pt-BR" dirty="0"/>
              <a:t>E</a:t>
            </a:r>
            <a:r>
              <a:rPr lang="en-BR" dirty="0"/>
              <a:t>xtensível;</a:t>
            </a:r>
          </a:p>
          <a:p>
            <a:pPr lvl="1"/>
            <a:r>
              <a:rPr lang="pt-BR" dirty="0"/>
              <a:t>S</a:t>
            </a:r>
            <a:r>
              <a:rPr lang="en-BR" dirty="0"/>
              <a:t>egue o modelo </a:t>
            </a:r>
            <a:r>
              <a:rPr lang="pt-BR" dirty="0"/>
              <a:t>do sumário internacional do paciente (IPS)</a:t>
            </a:r>
            <a:r>
              <a:rPr lang="en-BR" dirty="0"/>
              <a:t>;</a:t>
            </a:r>
          </a:p>
          <a:p>
            <a:pPr lvl="1"/>
            <a:r>
              <a:rPr lang="en-US" dirty="0" err="1"/>
              <a:t>Estruturante</a:t>
            </a:r>
            <a:r>
              <a:rPr lang="en-US" dirty="0"/>
              <a:t> </a:t>
            </a:r>
            <a:r>
              <a:rPr lang="en-US" dirty="0" err="1"/>
              <a:t>na</a:t>
            </a:r>
            <a:r>
              <a:rPr lang="en-US" dirty="0"/>
              <a:t> </a:t>
            </a:r>
            <a:r>
              <a:rPr lang="en-US" dirty="0" err="1"/>
              <a:t>medida</a:t>
            </a:r>
            <a:r>
              <a:rPr lang="en-US" dirty="0"/>
              <a:t> que define identificadores de </a:t>
            </a:r>
            <a:r>
              <a:rPr lang="en-US" dirty="0" err="1"/>
              <a:t>indivíduos</a:t>
            </a:r>
            <a:r>
              <a:rPr lang="en-US" dirty="0"/>
              <a:t> e </a:t>
            </a:r>
            <a:r>
              <a:rPr lang="en-US" dirty="0" err="1"/>
              <a:t>organizações</a:t>
            </a:r>
            <a:r>
              <a:rPr lang="en-US" dirty="0"/>
              <a:t>, </a:t>
            </a:r>
            <a:r>
              <a:rPr lang="en-US" dirty="0" err="1"/>
              <a:t>dicionários</a:t>
            </a:r>
            <a:r>
              <a:rPr lang="en-US" dirty="0"/>
              <a:t> e  </a:t>
            </a:r>
            <a:r>
              <a:rPr lang="en-US" dirty="0" err="1"/>
              <a:t>vocabulários</a:t>
            </a:r>
            <a:r>
              <a:rPr lang="en-US" dirty="0"/>
              <a:t> nacionais e m</a:t>
            </a:r>
            <a:r>
              <a:rPr lang="en-BR" dirty="0"/>
              <a:t>apeamentos;</a:t>
            </a:r>
          </a:p>
          <a:p>
            <a:pPr lvl="1"/>
            <a:r>
              <a:rPr lang="en-BR" dirty="0"/>
              <a:t>O GI IPS Brasil poderá ser utilizado como o GI Nacional aberto e extensível, aderente ao FHIR R4 (</a:t>
            </a:r>
            <a:r>
              <a:rPr lang="pt-BR" dirty="0"/>
              <a:t>seguindo o </a:t>
            </a:r>
            <a:r>
              <a:rPr lang="en-BR" dirty="0"/>
              <a:t>exemplo</a:t>
            </a:r>
            <a:r>
              <a:rPr lang="pt-BR" dirty="0"/>
              <a:t> do</a:t>
            </a:r>
            <a:r>
              <a:rPr lang="en-BR" dirty="0"/>
              <a:t> Canadá);</a:t>
            </a:r>
          </a:p>
          <a:p>
            <a:pPr lvl="1"/>
            <a:r>
              <a:rPr lang="en-BR" b="1" dirty="0"/>
              <a:t>Estruturante para a interoperabilidade em âmbito nacional</a:t>
            </a:r>
            <a:r>
              <a:rPr lang="pt-BR" b="1" dirty="0"/>
              <a:t>.</a:t>
            </a:r>
            <a:endParaRPr lang="en-BR" b="1" dirty="0"/>
          </a:p>
        </p:txBody>
      </p:sp>
    </p:spTree>
    <p:extLst>
      <p:ext uri="{BB962C8B-B14F-4D97-AF65-F5344CB8AC3E}">
        <p14:creationId xmlns:p14="http://schemas.microsoft.com/office/powerpoint/2010/main" val="41210368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p:nvPr/>
        </p:nvSpPr>
        <p:spPr>
          <a:xfrm>
            <a:off x="319313" y="558355"/>
            <a:ext cx="5530400" cy="722800"/>
          </a:xfrm>
          <a:prstGeom prst="roundRect">
            <a:avLst>
              <a:gd name="adj" fmla="val 16667"/>
            </a:avLst>
          </a:prstGeom>
          <a:solidFill>
            <a:srgbClr val="E1EFD8"/>
          </a:solidFill>
          <a:ln w="12700" cap="flat" cmpd="sng">
            <a:solidFill>
              <a:srgbClr val="E1EFD8"/>
            </a:solidFill>
            <a:prstDash val="solid"/>
            <a:miter lim="800000"/>
            <a:headEnd type="none" w="sm" len="sm"/>
            <a:tailEnd type="none" w="sm" len="sm"/>
          </a:ln>
        </p:spPr>
        <p:txBody>
          <a:bodyPr spcFirstLastPara="1" wrap="square" lIns="91433" tIns="45700" rIns="91433" bIns="45700" anchor="ctr" anchorCtr="0">
            <a:noAutofit/>
          </a:bodyPr>
          <a:lstStyle/>
          <a:p>
            <a:pPr>
              <a:buClr>
                <a:schemeClr val="dk1"/>
              </a:buClr>
              <a:buSzPts val="1100"/>
            </a:pPr>
            <a:r>
              <a:rPr lang="en" sz="1467">
                <a:solidFill>
                  <a:srgbClr val="1155CC"/>
                </a:solidFill>
                <a:latin typeface="Calibri"/>
                <a:ea typeface="Calibri"/>
                <a:cs typeface="Calibri"/>
                <a:sym typeface="Calibri"/>
              </a:rPr>
              <a:t>Recurso canônico (R4)</a:t>
            </a:r>
            <a:endParaRPr sz="1467">
              <a:solidFill>
                <a:srgbClr val="137CC0"/>
              </a:solidFill>
              <a:latin typeface="Calibri"/>
              <a:ea typeface="Calibri"/>
              <a:cs typeface="Calibri"/>
              <a:sym typeface="Calibri"/>
            </a:endParaRPr>
          </a:p>
        </p:txBody>
      </p:sp>
      <p:sp>
        <p:nvSpPr>
          <p:cNvPr id="238" name="Google Shape;238;p38"/>
          <p:cNvSpPr/>
          <p:nvPr/>
        </p:nvSpPr>
        <p:spPr>
          <a:xfrm>
            <a:off x="319313" y="1668696"/>
            <a:ext cx="5530400" cy="722800"/>
          </a:xfrm>
          <a:prstGeom prst="roundRect">
            <a:avLst>
              <a:gd name="adj" fmla="val 16667"/>
            </a:avLst>
          </a:prstGeom>
          <a:solidFill>
            <a:srgbClr val="E1EFD8"/>
          </a:solidFill>
          <a:ln w="12700" cap="flat" cmpd="sng">
            <a:solidFill>
              <a:srgbClr val="E1EFD8"/>
            </a:solidFill>
            <a:prstDash val="solid"/>
            <a:miter lim="800000"/>
            <a:headEnd type="none" w="sm" len="sm"/>
            <a:tailEnd type="none" w="sm" len="sm"/>
          </a:ln>
        </p:spPr>
        <p:txBody>
          <a:bodyPr spcFirstLastPara="1" wrap="square" lIns="91433" tIns="45700" rIns="91433" bIns="45700" anchor="ctr" anchorCtr="0">
            <a:noAutofit/>
          </a:bodyPr>
          <a:lstStyle/>
          <a:p>
            <a:pPr>
              <a:buClr>
                <a:schemeClr val="dk1"/>
              </a:buClr>
              <a:buSzPts val="1100"/>
            </a:pPr>
            <a:r>
              <a:rPr lang="en" sz="1467">
                <a:solidFill>
                  <a:srgbClr val="1155CC"/>
                </a:solidFill>
                <a:latin typeface="Calibri"/>
                <a:ea typeface="Calibri"/>
                <a:cs typeface="Calibri"/>
                <a:sym typeface="Calibri"/>
              </a:rPr>
              <a:t>Perfil nacional agnóstico a caso de uso</a:t>
            </a:r>
            <a:endParaRPr sz="1467">
              <a:solidFill>
                <a:schemeClr val="dk1"/>
              </a:solidFill>
              <a:latin typeface="Calibri"/>
              <a:ea typeface="Calibri"/>
              <a:cs typeface="Calibri"/>
              <a:sym typeface="Calibri"/>
            </a:endParaRPr>
          </a:p>
        </p:txBody>
      </p:sp>
      <p:sp>
        <p:nvSpPr>
          <p:cNvPr id="239" name="Google Shape;239;p38"/>
          <p:cNvSpPr/>
          <p:nvPr/>
        </p:nvSpPr>
        <p:spPr>
          <a:xfrm>
            <a:off x="319313" y="2779039"/>
            <a:ext cx="5530400" cy="722800"/>
          </a:xfrm>
          <a:prstGeom prst="roundRect">
            <a:avLst>
              <a:gd name="adj" fmla="val 16667"/>
            </a:avLst>
          </a:prstGeom>
          <a:solidFill>
            <a:srgbClr val="E1EFD8"/>
          </a:solidFill>
          <a:ln w="12700" cap="flat" cmpd="sng">
            <a:solidFill>
              <a:srgbClr val="E1EFD8"/>
            </a:solidFill>
            <a:prstDash val="solid"/>
            <a:miter lim="800000"/>
            <a:headEnd type="none" w="sm" len="sm"/>
            <a:tailEnd type="none" w="sm" len="sm"/>
          </a:ln>
        </p:spPr>
        <p:txBody>
          <a:bodyPr spcFirstLastPara="1" wrap="square" lIns="91433" tIns="45700" rIns="91433" bIns="45700" anchor="ctr" anchorCtr="0">
            <a:noAutofit/>
          </a:bodyPr>
          <a:lstStyle/>
          <a:p>
            <a:pPr>
              <a:buClr>
                <a:schemeClr val="dk1"/>
              </a:buClr>
              <a:buSzPts val="1100"/>
            </a:pPr>
            <a:r>
              <a:rPr lang="en" sz="1467">
                <a:solidFill>
                  <a:srgbClr val="1155CC"/>
                </a:solidFill>
                <a:latin typeface="Calibri"/>
                <a:ea typeface="Calibri"/>
                <a:cs typeface="Calibri"/>
                <a:sym typeface="Calibri"/>
              </a:rPr>
              <a:t>Perfil nacional com casos de uso generalistas</a:t>
            </a:r>
            <a:endParaRPr sz="1467">
              <a:solidFill>
                <a:schemeClr val="dk1"/>
              </a:solidFill>
              <a:latin typeface="Calibri"/>
              <a:ea typeface="Calibri"/>
              <a:cs typeface="Calibri"/>
              <a:sym typeface="Calibri"/>
            </a:endParaRPr>
          </a:p>
        </p:txBody>
      </p:sp>
      <p:sp>
        <p:nvSpPr>
          <p:cNvPr id="240" name="Google Shape;240;p38"/>
          <p:cNvSpPr/>
          <p:nvPr/>
        </p:nvSpPr>
        <p:spPr>
          <a:xfrm>
            <a:off x="319313" y="3958985"/>
            <a:ext cx="5530400" cy="722800"/>
          </a:xfrm>
          <a:prstGeom prst="roundRect">
            <a:avLst>
              <a:gd name="adj" fmla="val 16667"/>
            </a:avLst>
          </a:prstGeom>
          <a:solidFill>
            <a:srgbClr val="E1EFD8"/>
          </a:solidFill>
          <a:ln w="12700" cap="flat" cmpd="sng">
            <a:solidFill>
              <a:srgbClr val="E1EFD8"/>
            </a:solidFill>
            <a:prstDash val="solid"/>
            <a:miter lim="800000"/>
            <a:headEnd type="none" w="sm" len="sm"/>
            <a:tailEnd type="none" w="sm" len="sm"/>
          </a:ln>
        </p:spPr>
        <p:txBody>
          <a:bodyPr spcFirstLastPara="1" wrap="square" lIns="91433" tIns="45700" rIns="91433" bIns="45700" anchor="ctr" anchorCtr="0">
            <a:noAutofit/>
          </a:bodyPr>
          <a:lstStyle/>
          <a:p>
            <a:pPr>
              <a:buClr>
                <a:schemeClr val="dk1"/>
              </a:buClr>
              <a:buSzPts val="1100"/>
            </a:pPr>
            <a:r>
              <a:rPr lang="en" sz="1467">
                <a:solidFill>
                  <a:srgbClr val="1155CC"/>
                </a:solidFill>
                <a:latin typeface="Calibri"/>
                <a:ea typeface="Calibri"/>
                <a:cs typeface="Calibri"/>
                <a:sym typeface="Calibri"/>
              </a:rPr>
              <a:t>Perfil nacional com </a:t>
            </a:r>
            <a:br>
              <a:rPr lang="en" sz="1467">
                <a:solidFill>
                  <a:srgbClr val="1155CC"/>
                </a:solidFill>
                <a:latin typeface="Calibri"/>
                <a:ea typeface="Calibri"/>
                <a:cs typeface="Calibri"/>
                <a:sym typeface="Calibri"/>
              </a:rPr>
            </a:br>
            <a:r>
              <a:rPr lang="en" sz="1467">
                <a:solidFill>
                  <a:srgbClr val="1155CC"/>
                </a:solidFill>
                <a:latin typeface="Calibri"/>
                <a:ea typeface="Calibri"/>
                <a:cs typeface="Calibri"/>
                <a:sym typeface="Calibri"/>
              </a:rPr>
              <a:t>casos de uso específicos</a:t>
            </a:r>
            <a:endParaRPr sz="1467">
              <a:solidFill>
                <a:srgbClr val="000000"/>
              </a:solidFill>
              <a:latin typeface="Arial"/>
              <a:ea typeface="Arial"/>
              <a:cs typeface="Arial"/>
              <a:sym typeface="Arial"/>
            </a:endParaRPr>
          </a:p>
        </p:txBody>
      </p:sp>
      <p:sp>
        <p:nvSpPr>
          <p:cNvPr id="241" name="Google Shape;241;p38"/>
          <p:cNvSpPr/>
          <p:nvPr/>
        </p:nvSpPr>
        <p:spPr>
          <a:xfrm>
            <a:off x="319313" y="5865233"/>
            <a:ext cx="5530400" cy="722800"/>
          </a:xfrm>
          <a:prstGeom prst="roundRect">
            <a:avLst>
              <a:gd name="adj" fmla="val 16667"/>
            </a:avLst>
          </a:prstGeom>
          <a:solidFill>
            <a:srgbClr val="E1EFD8"/>
          </a:solidFill>
          <a:ln w="12700" cap="flat" cmpd="sng">
            <a:solidFill>
              <a:srgbClr val="E1EFD8"/>
            </a:solidFill>
            <a:prstDash val="solid"/>
            <a:miter lim="800000"/>
            <a:headEnd type="none" w="sm" len="sm"/>
            <a:tailEnd type="none" w="sm" len="sm"/>
          </a:ln>
        </p:spPr>
        <p:txBody>
          <a:bodyPr spcFirstLastPara="1" wrap="square" lIns="91433" tIns="45700" rIns="91433" bIns="45700" anchor="ctr" anchorCtr="0">
            <a:noAutofit/>
          </a:bodyPr>
          <a:lstStyle/>
          <a:p>
            <a:pPr>
              <a:buClr>
                <a:srgbClr val="000000"/>
              </a:buClr>
              <a:buSzPts val="1100"/>
            </a:pPr>
            <a:r>
              <a:rPr lang="en" sz="1467">
                <a:solidFill>
                  <a:schemeClr val="dk1"/>
                </a:solidFill>
                <a:latin typeface="Calibri"/>
                <a:ea typeface="Calibri"/>
                <a:cs typeface="Calibri"/>
                <a:sym typeface="Calibri"/>
              </a:rPr>
              <a:t>Implementation Profile (Most Restrictive)</a:t>
            </a:r>
            <a:endParaRPr sz="1467">
              <a:solidFill>
                <a:srgbClr val="000000"/>
              </a:solidFill>
              <a:latin typeface="Arial"/>
              <a:ea typeface="Arial"/>
              <a:cs typeface="Arial"/>
              <a:sym typeface="Arial"/>
            </a:endParaRPr>
          </a:p>
        </p:txBody>
      </p:sp>
      <p:sp>
        <p:nvSpPr>
          <p:cNvPr id="242" name="Google Shape;242;p38"/>
          <p:cNvSpPr/>
          <p:nvPr/>
        </p:nvSpPr>
        <p:spPr>
          <a:xfrm>
            <a:off x="3823295" y="633107"/>
            <a:ext cx="1815600" cy="509600"/>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 sz="2400">
                <a:solidFill>
                  <a:schemeClr val="lt1"/>
                </a:solidFill>
                <a:latin typeface="Calibri"/>
                <a:ea typeface="Calibri"/>
                <a:cs typeface="Calibri"/>
                <a:sym typeface="Calibri"/>
              </a:rPr>
              <a:t>Paciente </a:t>
            </a:r>
            <a:r>
              <a:rPr lang="en" sz="1867">
                <a:solidFill>
                  <a:schemeClr val="lt1"/>
                </a:solidFill>
                <a:latin typeface="Calibri"/>
                <a:ea typeface="Calibri"/>
                <a:cs typeface="Calibri"/>
                <a:sym typeface="Calibri"/>
              </a:rPr>
              <a:t>R4</a:t>
            </a:r>
            <a:endParaRPr sz="1467">
              <a:solidFill>
                <a:srgbClr val="000000"/>
              </a:solidFill>
              <a:latin typeface="Arial"/>
              <a:ea typeface="Arial"/>
              <a:cs typeface="Arial"/>
              <a:sym typeface="Arial"/>
            </a:endParaRPr>
          </a:p>
        </p:txBody>
      </p:sp>
      <p:sp>
        <p:nvSpPr>
          <p:cNvPr id="243" name="Google Shape;243;p38"/>
          <p:cNvSpPr/>
          <p:nvPr/>
        </p:nvSpPr>
        <p:spPr>
          <a:xfrm>
            <a:off x="6389077" y="5828319"/>
            <a:ext cx="5336000" cy="722800"/>
          </a:xfrm>
          <a:prstGeom prst="roundRect">
            <a:avLst>
              <a:gd name="adj" fmla="val 16667"/>
            </a:avLst>
          </a:prstGeom>
          <a:solidFill>
            <a:srgbClr val="A8D08C"/>
          </a:solidFill>
          <a:ln w="12700" cap="flat" cmpd="sng">
            <a:solidFill>
              <a:srgbClr val="A8D08C"/>
            </a:solidFill>
            <a:prstDash val="solid"/>
            <a:miter lim="800000"/>
            <a:headEnd type="none" w="sm" len="sm"/>
            <a:tailEnd type="none" w="sm" len="sm"/>
          </a:ln>
        </p:spPr>
        <p:txBody>
          <a:bodyPr spcFirstLastPara="1" wrap="square" lIns="91433" tIns="45700" rIns="91433" bIns="45700" anchor="ctr" anchorCtr="0">
            <a:noAutofit/>
          </a:bodyPr>
          <a:lstStyle/>
          <a:p>
            <a:pPr algn="ctr">
              <a:buClr>
                <a:schemeClr val="dk1"/>
              </a:buClr>
              <a:buSzPts val="1100"/>
            </a:pPr>
            <a:r>
              <a:rPr lang="en" sz="1467">
                <a:solidFill>
                  <a:srgbClr val="137CC0"/>
                </a:solidFill>
                <a:latin typeface="Calibri"/>
                <a:ea typeface="Calibri"/>
                <a:cs typeface="Calibri"/>
                <a:sym typeface="Calibri"/>
              </a:rPr>
              <a:t>Perfil de Caso de Uso Internacional</a:t>
            </a:r>
            <a:endParaRPr sz="1467">
              <a:solidFill>
                <a:schemeClr val="dk1"/>
              </a:solidFill>
              <a:latin typeface="Calibri"/>
              <a:ea typeface="Calibri"/>
              <a:cs typeface="Calibri"/>
              <a:sym typeface="Calibri"/>
            </a:endParaRPr>
          </a:p>
        </p:txBody>
      </p:sp>
      <p:sp>
        <p:nvSpPr>
          <p:cNvPr id="244" name="Google Shape;244;p38"/>
          <p:cNvSpPr/>
          <p:nvPr/>
        </p:nvSpPr>
        <p:spPr>
          <a:xfrm>
            <a:off x="6543049" y="5934997"/>
            <a:ext cx="1815600" cy="509600"/>
          </a:xfrm>
          <a:prstGeom prst="rect">
            <a:avLst/>
          </a:prstGeom>
          <a:solidFill>
            <a:srgbClr val="548135"/>
          </a:solidFill>
          <a:ln w="12700" cap="flat" cmpd="sng">
            <a:solidFill>
              <a:srgbClr val="548135"/>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 sz="1867">
                <a:solidFill>
                  <a:schemeClr val="lt1"/>
                </a:solidFill>
                <a:latin typeface="Calibri"/>
                <a:ea typeface="Calibri"/>
                <a:cs typeface="Calibri"/>
                <a:sym typeface="Calibri"/>
              </a:rPr>
              <a:t>IPS </a:t>
            </a:r>
            <a:r>
              <a:rPr lang="en" sz="2400">
                <a:solidFill>
                  <a:schemeClr val="lt1"/>
                </a:solidFill>
                <a:latin typeface="Calibri"/>
                <a:ea typeface="Calibri"/>
                <a:cs typeface="Calibri"/>
                <a:sym typeface="Calibri"/>
              </a:rPr>
              <a:t>Paciente</a:t>
            </a:r>
            <a:endParaRPr sz="1467">
              <a:solidFill>
                <a:srgbClr val="000000"/>
              </a:solidFill>
              <a:latin typeface="Arial"/>
              <a:ea typeface="Arial"/>
              <a:cs typeface="Arial"/>
              <a:sym typeface="Arial"/>
            </a:endParaRPr>
          </a:p>
        </p:txBody>
      </p:sp>
      <p:sp>
        <p:nvSpPr>
          <p:cNvPr id="245" name="Google Shape;245;p38"/>
          <p:cNvSpPr txBox="1"/>
          <p:nvPr/>
        </p:nvSpPr>
        <p:spPr>
          <a:xfrm>
            <a:off x="6811108" y="118186"/>
            <a:ext cx="4982400" cy="687392"/>
          </a:xfrm>
          <a:prstGeom prst="rect">
            <a:avLst/>
          </a:prstGeom>
          <a:noFill/>
          <a:ln>
            <a:noFill/>
          </a:ln>
        </p:spPr>
        <p:txBody>
          <a:bodyPr spcFirstLastPara="1" wrap="square" lIns="91433" tIns="45700" rIns="91433" bIns="45700" anchor="t" anchorCtr="0">
            <a:spAutoFit/>
          </a:bodyPr>
          <a:lstStyle/>
          <a:p>
            <a:pPr algn="ctr">
              <a:buClr>
                <a:srgbClr val="000000"/>
              </a:buClr>
              <a:buSzPts val="1800"/>
            </a:pPr>
            <a:r>
              <a:rPr lang="en" sz="2400" b="1">
                <a:solidFill>
                  <a:srgbClr val="137CC0"/>
                </a:solidFill>
                <a:latin typeface="Calibri"/>
                <a:ea typeface="Calibri"/>
                <a:cs typeface="Calibri"/>
                <a:sym typeface="Calibri"/>
              </a:rPr>
              <a:t>Nossa proposta</a:t>
            </a:r>
            <a:endParaRPr sz="1467">
              <a:solidFill>
                <a:srgbClr val="137CC0"/>
              </a:solidFill>
              <a:latin typeface="Arial"/>
              <a:ea typeface="Arial"/>
              <a:cs typeface="Arial"/>
              <a:sym typeface="Arial"/>
            </a:endParaRPr>
          </a:p>
          <a:p>
            <a:pPr algn="ctr">
              <a:buClr>
                <a:srgbClr val="000000"/>
              </a:buClr>
              <a:buSzPts val="1100"/>
            </a:pPr>
            <a:endParaRPr sz="1467">
              <a:solidFill>
                <a:srgbClr val="137CC0"/>
              </a:solidFill>
              <a:latin typeface="Arial"/>
              <a:ea typeface="Arial"/>
              <a:cs typeface="Arial"/>
              <a:sym typeface="Arial"/>
            </a:endParaRPr>
          </a:p>
        </p:txBody>
      </p:sp>
      <p:sp>
        <p:nvSpPr>
          <p:cNvPr id="246" name="Google Shape;246;p38"/>
          <p:cNvSpPr/>
          <p:nvPr/>
        </p:nvSpPr>
        <p:spPr>
          <a:xfrm>
            <a:off x="3823295" y="2365313"/>
            <a:ext cx="2049136" cy="509600"/>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 dirty="0">
                <a:solidFill>
                  <a:schemeClr val="lt1"/>
                </a:solidFill>
                <a:latin typeface="Calibri"/>
                <a:ea typeface="Calibri"/>
                <a:cs typeface="Calibri"/>
                <a:sym typeface="Calibri"/>
              </a:rPr>
              <a:t>IPS </a:t>
            </a:r>
            <a:r>
              <a:rPr lang="en" dirty="0" err="1">
                <a:solidFill>
                  <a:schemeClr val="lt1"/>
                </a:solidFill>
                <a:latin typeface="Calibri"/>
                <a:ea typeface="Calibri"/>
                <a:cs typeface="Calibri"/>
                <a:sym typeface="Calibri"/>
              </a:rPr>
              <a:t>Brasil</a:t>
            </a:r>
            <a:r>
              <a:rPr lang="en" sz="1600" dirty="0">
                <a:solidFill>
                  <a:schemeClr val="lt1"/>
                </a:solidFill>
                <a:latin typeface="Calibri"/>
                <a:ea typeface="Calibri"/>
                <a:cs typeface="Calibri"/>
                <a:sym typeface="Calibri"/>
              </a:rPr>
              <a:t> </a:t>
            </a:r>
            <a:r>
              <a:rPr lang="en" dirty="0" err="1">
                <a:solidFill>
                  <a:schemeClr val="lt1"/>
                </a:solidFill>
                <a:latin typeface="Calibri"/>
                <a:ea typeface="Calibri"/>
                <a:cs typeface="Calibri"/>
                <a:sym typeface="Calibri"/>
              </a:rPr>
              <a:t>Paciente</a:t>
            </a:r>
            <a:endParaRPr sz="1200" dirty="0">
              <a:solidFill>
                <a:srgbClr val="000000"/>
              </a:solidFill>
              <a:latin typeface="Arial"/>
              <a:ea typeface="Arial"/>
              <a:cs typeface="Arial"/>
              <a:sym typeface="Arial"/>
            </a:endParaRPr>
          </a:p>
        </p:txBody>
      </p:sp>
      <p:sp>
        <p:nvSpPr>
          <p:cNvPr id="247" name="Google Shape;247;p38"/>
          <p:cNvSpPr txBox="1"/>
          <p:nvPr/>
        </p:nvSpPr>
        <p:spPr>
          <a:xfrm>
            <a:off x="6565767" y="963933"/>
            <a:ext cx="5336000" cy="4893607"/>
          </a:xfrm>
          <a:prstGeom prst="rect">
            <a:avLst/>
          </a:prstGeom>
          <a:noFill/>
          <a:ln>
            <a:noFill/>
          </a:ln>
        </p:spPr>
        <p:txBody>
          <a:bodyPr spcFirstLastPara="1" wrap="square" lIns="91433" tIns="45700" rIns="91433" bIns="45700" anchor="t" anchorCtr="0">
            <a:spAutoFit/>
          </a:bodyPr>
          <a:lstStyle/>
          <a:p>
            <a:pPr algn="ctr">
              <a:buClr>
                <a:schemeClr val="dk1"/>
              </a:buClr>
              <a:buSzPts val="1100"/>
            </a:pPr>
            <a:r>
              <a:rPr lang="en" dirty="0">
                <a:solidFill>
                  <a:srgbClr val="137CC0"/>
                </a:solidFill>
                <a:latin typeface="Calibri"/>
                <a:ea typeface="Calibri"/>
                <a:cs typeface="Calibri"/>
                <a:sym typeface="Calibri"/>
              </a:rPr>
              <a:t>Publica o IPS </a:t>
            </a:r>
            <a:r>
              <a:rPr lang="en" dirty="0" err="1">
                <a:solidFill>
                  <a:srgbClr val="137CC0"/>
                </a:solidFill>
                <a:latin typeface="Calibri"/>
                <a:ea typeface="Calibri"/>
                <a:cs typeface="Calibri"/>
                <a:sym typeface="Calibri"/>
              </a:rPr>
              <a:t>Brasil</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por</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meio</a:t>
            </a:r>
            <a:r>
              <a:rPr lang="en" dirty="0">
                <a:solidFill>
                  <a:srgbClr val="137CC0"/>
                </a:solidFill>
                <a:latin typeface="Calibri"/>
                <a:ea typeface="Calibri"/>
                <a:cs typeface="Calibri"/>
                <a:sym typeface="Calibri"/>
              </a:rPr>
              <a:t> do </a:t>
            </a:r>
            <a:r>
              <a:rPr lang="en" dirty="0" err="1">
                <a:solidFill>
                  <a:srgbClr val="137CC0"/>
                </a:solidFill>
                <a:latin typeface="Calibri"/>
                <a:ea typeface="Calibri"/>
                <a:cs typeface="Calibri"/>
                <a:sym typeface="Calibri"/>
              </a:rPr>
              <a:t>grupo</a:t>
            </a:r>
            <a:r>
              <a:rPr lang="en" dirty="0">
                <a:solidFill>
                  <a:srgbClr val="137CC0"/>
                </a:solidFill>
                <a:latin typeface="Calibri"/>
                <a:ea typeface="Calibri"/>
                <a:cs typeface="Calibri"/>
                <a:sym typeface="Calibri"/>
              </a:rPr>
              <a:t> de </a:t>
            </a:r>
            <a:r>
              <a:rPr lang="en" dirty="0" err="1">
                <a:solidFill>
                  <a:srgbClr val="137CC0"/>
                </a:solidFill>
                <a:latin typeface="Calibri"/>
                <a:ea typeface="Calibri"/>
                <a:cs typeface="Calibri"/>
                <a:sym typeface="Calibri"/>
              </a:rPr>
              <a:t>implementadores</a:t>
            </a:r>
            <a:r>
              <a:rPr lang="en" dirty="0">
                <a:solidFill>
                  <a:srgbClr val="137CC0"/>
                </a:solidFill>
                <a:latin typeface="Calibri"/>
                <a:ea typeface="Calibri"/>
                <a:cs typeface="Calibri"/>
                <a:sym typeface="Calibri"/>
              </a:rPr>
              <a:t> de FHIR com </a:t>
            </a:r>
            <a:r>
              <a:rPr lang="en" dirty="0" err="1">
                <a:solidFill>
                  <a:srgbClr val="137CC0"/>
                </a:solidFill>
                <a:latin typeface="Calibri"/>
                <a:ea typeface="Calibri"/>
                <a:cs typeface="Calibri"/>
                <a:sym typeface="Calibri"/>
              </a:rPr>
              <a:t>assistência</a:t>
            </a:r>
            <a:r>
              <a:rPr lang="en" dirty="0">
                <a:solidFill>
                  <a:srgbClr val="137CC0"/>
                </a:solidFill>
                <a:latin typeface="Calibri"/>
                <a:ea typeface="Calibri"/>
                <a:cs typeface="Calibri"/>
                <a:sym typeface="Calibri"/>
              </a:rPr>
              <a:t> do HL7 </a:t>
            </a:r>
            <a:r>
              <a:rPr lang="en" dirty="0" err="1">
                <a:solidFill>
                  <a:srgbClr val="137CC0"/>
                </a:solidFill>
                <a:latin typeface="Calibri"/>
                <a:ea typeface="Calibri"/>
                <a:cs typeface="Calibri"/>
                <a:sym typeface="Calibri"/>
              </a:rPr>
              <a:t>Brasil</a:t>
            </a:r>
            <a:endParaRPr dirty="0">
              <a:solidFill>
                <a:srgbClr val="137CC0"/>
              </a:solidFill>
              <a:latin typeface="Calibri"/>
              <a:ea typeface="Calibri"/>
              <a:cs typeface="Calibri"/>
              <a:sym typeface="Calibri"/>
            </a:endParaRPr>
          </a:p>
          <a:p>
            <a:pPr algn="ctr">
              <a:buClr>
                <a:schemeClr val="dk1"/>
              </a:buClr>
              <a:buSzPts val="1100"/>
            </a:pPr>
            <a:endParaRPr dirty="0">
              <a:solidFill>
                <a:srgbClr val="137CC0"/>
              </a:solidFill>
              <a:latin typeface="Calibri"/>
              <a:ea typeface="Calibri"/>
              <a:cs typeface="Calibri"/>
              <a:sym typeface="Calibri"/>
            </a:endParaRPr>
          </a:p>
          <a:p>
            <a:pPr algn="ctr">
              <a:buClr>
                <a:schemeClr val="dk1"/>
              </a:buClr>
              <a:buSzPts val="1100"/>
            </a:pPr>
            <a:r>
              <a:rPr lang="en" dirty="0">
                <a:solidFill>
                  <a:srgbClr val="137CC0"/>
                </a:solidFill>
                <a:latin typeface="Calibri"/>
                <a:ea typeface="Calibri"/>
                <a:cs typeface="Calibri"/>
                <a:sym typeface="Calibri"/>
              </a:rPr>
              <a:t>O IPS </a:t>
            </a:r>
            <a:r>
              <a:rPr lang="en" dirty="0" err="1">
                <a:solidFill>
                  <a:srgbClr val="137CC0"/>
                </a:solidFill>
                <a:latin typeface="Calibri"/>
                <a:ea typeface="Calibri"/>
                <a:cs typeface="Calibri"/>
                <a:sym typeface="Calibri"/>
              </a:rPr>
              <a:t>Brasil</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inclui</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definições</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mínimas</a:t>
            </a:r>
            <a:r>
              <a:rPr lang="en" dirty="0">
                <a:solidFill>
                  <a:srgbClr val="137CC0"/>
                </a:solidFill>
                <a:latin typeface="Calibri"/>
                <a:ea typeface="Calibri"/>
                <a:cs typeface="Calibri"/>
                <a:sym typeface="Calibri"/>
              </a:rPr>
              <a:t> de </a:t>
            </a:r>
            <a:r>
              <a:rPr lang="en" dirty="0" err="1">
                <a:solidFill>
                  <a:srgbClr val="137CC0"/>
                </a:solidFill>
                <a:latin typeface="Calibri"/>
                <a:ea typeface="Calibri"/>
                <a:cs typeface="Calibri"/>
                <a:sym typeface="Calibri"/>
              </a:rPr>
              <a:t>composição</a:t>
            </a:r>
            <a:r>
              <a:rPr lang="en" dirty="0">
                <a:solidFill>
                  <a:srgbClr val="137CC0"/>
                </a:solidFill>
                <a:latin typeface="Calibri"/>
                <a:ea typeface="Calibri"/>
                <a:cs typeface="Calibri"/>
                <a:sym typeface="Calibri"/>
              </a:rPr>
              <a:t> e </a:t>
            </a:r>
            <a:r>
              <a:rPr lang="en" dirty="0" err="1">
                <a:solidFill>
                  <a:srgbClr val="137CC0"/>
                </a:solidFill>
                <a:latin typeface="Calibri"/>
                <a:ea typeface="Calibri"/>
                <a:cs typeface="Calibri"/>
                <a:sym typeface="Calibri"/>
              </a:rPr>
              <a:t>vocabulário</a:t>
            </a:r>
            <a:r>
              <a:rPr lang="en" dirty="0">
                <a:solidFill>
                  <a:srgbClr val="137CC0"/>
                </a:solidFill>
                <a:latin typeface="Calibri"/>
                <a:ea typeface="Calibri"/>
                <a:cs typeface="Calibri"/>
                <a:sym typeface="Calibri"/>
              </a:rPr>
              <a:t>.</a:t>
            </a:r>
            <a:endParaRPr dirty="0">
              <a:solidFill>
                <a:srgbClr val="137CC0"/>
              </a:solidFill>
              <a:latin typeface="Calibri"/>
              <a:ea typeface="Calibri"/>
              <a:cs typeface="Calibri"/>
              <a:sym typeface="Calibri"/>
            </a:endParaRPr>
          </a:p>
          <a:p>
            <a:pPr algn="ctr">
              <a:buClr>
                <a:schemeClr val="dk1"/>
              </a:buClr>
              <a:buSzPts val="1100"/>
            </a:pPr>
            <a:endParaRPr dirty="0">
              <a:solidFill>
                <a:srgbClr val="137CC0"/>
              </a:solidFill>
              <a:latin typeface="Calibri"/>
              <a:ea typeface="Calibri"/>
              <a:cs typeface="Calibri"/>
              <a:sym typeface="Calibri"/>
            </a:endParaRPr>
          </a:p>
          <a:p>
            <a:pPr algn="ctr">
              <a:buClr>
                <a:schemeClr val="dk1"/>
              </a:buClr>
              <a:buSzPts val="1100"/>
            </a:pPr>
            <a:r>
              <a:rPr lang="en" dirty="0" err="1">
                <a:solidFill>
                  <a:srgbClr val="137CC0"/>
                </a:solidFill>
                <a:latin typeface="Calibri"/>
                <a:ea typeface="Calibri"/>
                <a:cs typeface="Calibri"/>
                <a:sym typeface="Calibri"/>
              </a:rPr>
              <a:t>Alguns</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perfis</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podem</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derivar</a:t>
            </a:r>
            <a:r>
              <a:rPr lang="en" dirty="0">
                <a:solidFill>
                  <a:srgbClr val="137CC0"/>
                </a:solidFill>
                <a:latin typeface="Calibri"/>
                <a:ea typeface="Calibri"/>
                <a:cs typeface="Calibri"/>
                <a:sym typeface="Calibri"/>
              </a:rPr>
              <a:t> do IPS </a:t>
            </a:r>
            <a:r>
              <a:rPr lang="en" dirty="0" err="1">
                <a:solidFill>
                  <a:srgbClr val="137CC0"/>
                </a:solidFill>
                <a:latin typeface="Calibri"/>
                <a:ea typeface="Calibri"/>
                <a:cs typeface="Calibri"/>
                <a:sym typeface="Calibri"/>
              </a:rPr>
              <a:t>Brasil</a:t>
            </a:r>
            <a:r>
              <a:rPr lang="en" dirty="0">
                <a:solidFill>
                  <a:srgbClr val="137CC0"/>
                </a:solidFill>
                <a:latin typeface="Calibri"/>
                <a:ea typeface="Calibri"/>
                <a:cs typeface="Calibri"/>
                <a:sym typeface="Calibri"/>
              </a:rPr>
              <a:t> para </a:t>
            </a:r>
            <a:r>
              <a:rPr lang="en" dirty="0" err="1">
                <a:solidFill>
                  <a:srgbClr val="137CC0"/>
                </a:solidFill>
                <a:latin typeface="Calibri"/>
                <a:ea typeface="Calibri"/>
                <a:cs typeface="Calibri"/>
                <a:sym typeface="Calibri"/>
              </a:rPr>
              <a:t>propósitos</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generalistas</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ou</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pouco</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restritivos</a:t>
            </a:r>
            <a:endParaRPr dirty="0">
              <a:solidFill>
                <a:srgbClr val="137CC0"/>
              </a:solidFill>
              <a:latin typeface="Calibri"/>
              <a:ea typeface="Calibri"/>
              <a:cs typeface="Calibri"/>
              <a:sym typeface="Calibri"/>
            </a:endParaRPr>
          </a:p>
          <a:p>
            <a:pPr algn="ctr">
              <a:buClr>
                <a:schemeClr val="dk1"/>
              </a:buClr>
              <a:buSzPts val="1100"/>
            </a:pPr>
            <a:endParaRPr dirty="0">
              <a:solidFill>
                <a:srgbClr val="137CC0"/>
              </a:solidFill>
              <a:latin typeface="Calibri"/>
              <a:ea typeface="Calibri"/>
              <a:cs typeface="Calibri"/>
              <a:sym typeface="Calibri"/>
            </a:endParaRPr>
          </a:p>
          <a:p>
            <a:pPr algn="ctr">
              <a:buClr>
                <a:schemeClr val="dk1"/>
              </a:buClr>
              <a:buSzPts val="1100"/>
            </a:pPr>
            <a:r>
              <a:rPr lang="en" dirty="0" err="1">
                <a:solidFill>
                  <a:srgbClr val="137CC0"/>
                </a:solidFill>
                <a:latin typeface="Calibri"/>
                <a:ea typeface="Calibri"/>
                <a:cs typeface="Calibri"/>
                <a:sym typeface="Calibri"/>
              </a:rPr>
              <a:t>Perfis</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nacionais</a:t>
            </a:r>
            <a:r>
              <a:rPr lang="en" dirty="0">
                <a:solidFill>
                  <a:srgbClr val="137CC0"/>
                </a:solidFill>
                <a:latin typeface="Calibri"/>
                <a:ea typeface="Calibri"/>
                <a:cs typeface="Calibri"/>
                <a:sym typeface="Calibri"/>
              </a:rPr>
              <a:t> com </a:t>
            </a:r>
            <a:r>
              <a:rPr lang="en" dirty="0" err="1">
                <a:solidFill>
                  <a:srgbClr val="137CC0"/>
                </a:solidFill>
                <a:latin typeface="Calibri"/>
                <a:ea typeface="Calibri"/>
                <a:cs typeface="Calibri"/>
                <a:sym typeface="Calibri"/>
              </a:rPr>
              <a:t>casos</a:t>
            </a:r>
            <a:r>
              <a:rPr lang="en" dirty="0">
                <a:solidFill>
                  <a:srgbClr val="137CC0"/>
                </a:solidFill>
                <a:latin typeface="Calibri"/>
                <a:ea typeface="Calibri"/>
                <a:cs typeface="Calibri"/>
                <a:sym typeface="Calibri"/>
              </a:rPr>
              <a:t> de </a:t>
            </a:r>
            <a:r>
              <a:rPr lang="en" dirty="0" err="1">
                <a:solidFill>
                  <a:srgbClr val="137CC0"/>
                </a:solidFill>
                <a:latin typeface="Calibri"/>
                <a:ea typeface="Calibri"/>
                <a:cs typeface="Calibri"/>
                <a:sym typeface="Calibri"/>
              </a:rPr>
              <a:t>uso</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específicos</a:t>
            </a:r>
            <a:r>
              <a:rPr lang="en" dirty="0">
                <a:solidFill>
                  <a:srgbClr val="137CC0"/>
                </a:solidFill>
                <a:latin typeface="Calibri"/>
                <a:ea typeface="Calibri"/>
                <a:cs typeface="Calibri"/>
                <a:sym typeface="Calibri"/>
              </a:rPr>
              <a:t> que </a:t>
            </a:r>
            <a:r>
              <a:rPr lang="en" dirty="0" err="1">
                <a:solidFill>
                  <a:srgbClr val="137CC0"/>
                </a:solidFill>
                <a:latin typeface="Calibri"/>
                <a:ea typeface="Calibri"/>
                <a:cs typeface="Calibri"/>
                <a:sym typeface="Calibri"/>
              </a:rPr>
              <a:t>restringem</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composição</a:t>
            </a:r>
            <a:r>
              <a:rPr lang="en" dirty="0">
                <a:solidFill>
                  <a:srgbClr val="137CC0"/>
                </a:solidFill>
                <a:latin typeface="Calibri"/>
                <a:ea typeface="Calibri"/>
                <a:cs typeface="Calibri"/>
                <a:sym typeface="Calibri"/>
              </a:rPr>
              <a:t> e </a:t>
            </a:r>
            <a:r>
              <a:rPr lang="en" dirty="0" err="1">
                <a:solidFill>
                  <a:srgbClr val="137CC0"/>
                </a:solidFill>
                <a:latin typeface="Calibri"/>
                <a:ea typeface="Calibri"/>
                <a:cs typeface="Calibri"/>
                <a:sym typeface="Calibri"/>
              </a:rPr>
              <a:t>vocabulário</a:t>
            </a:r>
            <a:r>
              <a:rPr lang="en" dirty="0">
                <a:solidFill>
                  <a:srgbClr val="137CC0"/>
                </a:solidFill>
                <a:latin typeface="Calibri"/>
                <a:ea typeface="Calibri"/>
                <a:cs typeface="Calibri"/>
                <a:sym typeface="Calibri"/>
              </a:rPr>
              <a:t>, ex: </a:t>
            </a:r>
            <a:r>
              <a:rPr lang="en" dirty="0" err="1">
                <a:solidFill>
                  <a:srgbClr val="137CC0"/>
                </a:solidFill>
                <a:latin typeface="Calibri"/>
                <a:ea typeface="Calibri"/>
                <a:cs typeface="Calibri"/>
                <a:sym typeface="Calibri"/>
              </a:rPr>
              <a:t>Paciente</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paciente</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regulado</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beneficiário</a:t>
            </a:r>
            <a:r>
              <a:rPr lang="en" dirty="0">
                <a:solidFill>
                  <a:srgbClr val="137CC0"/>
                </a:solidFill>
                <a:latin typeface="Calibri"/>
                <a:ea typeface="Calibri"/>
                <a:cs typeface="Calibri"/>
                <a:sym typeface="Calibri"/>
              </a:rPr>
              <a:t>, etc.</a:t>
            </a:r>
            <a:endParaRPr dirty="0">
              <a:solidFill>
                <a:srgbClr val="137CC0"/>
              </a:solidFill>
              <a:latin typeface="Calibri"/>
              <a:ea typeface="Calibri"/>
              <a:cs typeface="Calibri"/>
              <a:sym typeface="Calibri"/>
            </a:endParaRPr>
          </a:p>
          <a:p>
            <a:pPr algn="ctr">
              <a:buClr>
                <a:schemeClr val="dk1"/>
              </a:buClr>
              <a:buSzPts val="1100"/>
            </a:pPr>
            <a:endParaRPr dirty="0">
              <a:solidFill>
                <a:srgbClr val="137CC0"/>
              </a:solidFill>
              <a:latin typeface="Calibri"/>
              <a:ea typeface="Calibri"/>
              <a:cs typeface="Calibri"/>
              <a:sym typeface="Calibri"/>
            </a:endParaRPr>
          </a:p>
          <a:p>
            <a:pPr algn="ctr">
              <a:buClr>
                <a:schemeClr val="dk1"/>
              </a:buClr>
              <a:buSzPts val="1100"/>
            </a:pPr>
            <a:r>
              <a:rPr lang="en" dirty="0" err="1">
                <a:solidFill>
                  <a:srgbClr val="137CC0"/>
                </a:solidFill>
                <a:latin typeface="Calibri"/>
                <a:ea typeface="Calibri"/>
                <a:cs typeface="Calibri"/>
                <a:sym typeface="Calibri"/>
              </a:rPr>
              <a:t>Perfis</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regionais</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podem</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compor</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elementos</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identificadores</a:t>
            </a:r>
            <a:r>
              <a:rPr lang="en" dirty="0">
                <a:solidFill>
                  <a:srgbClr val="137CC0"/>
                </a:solidFill>
                <a:latin typeface="Calibri"/>
                <a:ea typeface="Calibri"/>
                <a:cs typeface="Calibri"/>
                <a:sym typeface="Calibri"/>
              </a:rPr>
              <a:t> e </a:t>
            </a:r>
            <a:r>
              <a:rPr lang="en" dirty="0" err="1">
                <a:solidFill>
                  <a:srgbClr val="137CC0"/>
                </a:solidFill>
                <a:latin typeface="Calibri"/>
                <a:ea typeface="Calibri"/>
                <a:cs typeface="Calibri"/>
                <a:sym typeface="Calibri"/>
              </a:rPr>
              <a:t>vocabulários</a:t>
            </a:r>
            <a:r>
              <a:rPr lang="en" dirty="0">
                <a:solidFill>
                  <a:srgbClr val="137CC0"/>
                </a:solidFill>
                <a:latin typeface="Calibri"/>
                <a:ea typeface="Calibri"/>
                <a:cs typeface="Calibri"/>
                <a:sym typeface="Calibri"/>
              </a:rPr>
              <a:t> de </a:t>
            </a:r>
            <a:r>
              <a:rPr lang="en" dirty="0" err="1">
                <a:solidFill>
                  <a:srgbClr val="137CC0"/>
                </a:solidFill>
                <a:latin typeface="Calibri"/>
                <a:ea typeface="Calibri"/>
                <a:cs typeface="Calibri"/>
                <a:sym typeface="Calibri"/>
              </a:rPr>
              <a:t>suas</a:t>
            </a:r>
            <a:r>
              <a:rPr lang="en" dirty="0">
                <a:solidFill>
                  <a:srgbClr val="137CC0"/>
                </a:solidFill>
                <a:latin typeface="Calibri"/>
                <a:ea typeface="Calibri"/>
                <a:cs typeface="Calibri"/>
                <a:sym typeface="Calibri"/>
              </a:rPr>
              <a:t> </a:t>
            </a:r>
            <a:r>
              <a:rPr lang="en" dirty="0" err="1">
                <a:solidFill>
                  <a:srgbClr val="137CC0"/>
                </a:solidFill>
                <a:latin typeface="Calibri"/>
                <a:ea typeface="Calibri"/>
                <a:cs typeface="Calibri"/>
                <a:sym typeface="Calibri"/>
              </a:rPr>
              <a:t>regiões</a:t>
            </a:r>
            <a:r>
              <a:rPr lang="en" dirty="0">
                <a:solidFill>
                  <a:srgbClr val="137CC0"/>
                </a:solidFill>
                <a:latin typeface="Calibri"/>
                <a:ea typeface="Calibri"/>
                <a:cs typeface="Calibri"/>
                <a:sym typeface="Calibri"/>
              </a:rPr>
              <a:t>.</a:t>
            </a:r>
            <a:endParaRPr dirty="0">
              <a:solidFill>
                <a:srgbClr val="137CC0"/>
              </a:solidFill>
              <a:latin typeface="Calibri"/>
              <a:ea typeface="Calibri"/>
              <a:cs typeface="Calibri"/>
              <a:sym typeface="Calibri"/>
            </a:endParaRPr>
          </a:p>
          <a:p>
            <a:pPr algn="ctr">
              <a:buClr>
                <a:srgbClr val="000000"/>
              </a:buClr>
              <a:buSzPts val="1400"/>
            </a:pPr>
            <a:endParaRPr sz="2400" dirty="0">
              <a:solidFill>
                <a:schemeClr val="dk1"/>
              </a:solidFill>
              <a:latin typeface="Calibri"/>
              <a:ea typeface="Calibri"/>
              <a:cs typeface="Calibri"/>
              <a:sym typeface="Calibri"/>
            </a:endParaRPr>
          </a:p>
        </p:txBody>
      </p:sp>
      <p:sp>
        <p:nvSpPr>
          <p:cNvPr id="248" name="Google Shape;248;p38"/>
          <p:cNvSpPr/>
          <p:nvPr/>
        </p:nvSpPr>
        <p:spPr>
          <a:xfrm>
            <a:off x="4362233" y="4048533"/>
            <a:ext cx="1450400" cy="509600"/>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 dirty="0" err="1">
                <a:solidFill>
                  <a:schemeClr val="lt1"/>
                </a:solidFill>
                <a:latin typeface="Calibri"/>
                <a:cs typeface="Calibri"/>
                <a:sym typeface="Calibri"/>
              </a:rPr>
              <a:t>Beneficiário</a:t>
            </a:r>
            <a:endParaRPr dirty="0">
              <a:solidFill>
                <a:schemeClr val="lt1"/>
              </a:solidFill>
              <a:latin typeface="Calibri"/>
              <a:cs typeface="Calibri"/>
              <a:sym typeface="Arial"/>
            </a:endParaRPr>
          </a:p>
        </p:txBody>
      </p:sp>
      <p:sp>
        <p:nvSpPr>
          <p:cNvPr id="249" name="Google Shape;249;p38"/>
          <p:cNvSpPr/>
          <p:nvPr/>
        </p:nvSpPr>
        <p:spPr>
          <a:xfrm>
            <a:off x="319312" y="4962648"/>
            <a:ext cx="5530400" cy="722800"/>
          </a:xfrm>
          <a:prstGeom prst="roundRect">
            <a:avLst>
              <a:gd name="adj" fmla="val 16667"/>
            </a:avLst>
          </a:prstGeom>
          <a:solidFill>
            <a:srgbClr val="F0F8EC"/>
          </a:solidFill>
          <a:ln w="12700" cap="flat" cmpd="sng">
            <a:solidFill>
              <a:srgbClr val="D0CECE"/>
            </a:solidFill>
            <a:prstDash val="dash"/>
            <a:miter lim="800000"/>
            <a:headEnd type="none" w="sm" len="sm"/>
            <a:tailEnd type="none" w="sm" len="sm"/>
          </a:ln>
        </p:spPr>
        <p:txBody>
          <a:bodyPr spcFirstLastPara="1" wrap="square" lIns="91433" tIns="45700" rIns="91433" bIns="45700" anchor="ctr" anchorCtr="0">
            <a:noAutofit/>
          </a:bodyPr>
          <a:lstStyle/>
          <a:p>
            <a:pPr>
              <a:buClr>
                <a:srgbClr val="000000"/>
              </a:buClr>
              <a:buSzPts val="1000"/>
            </a:pPr>
            <a:r>
              <a:rPr lang="en" sz="1333">
                <a:solidFill>
                  <a:schemeClr val="dk1"/>
                </a:solidFill>
                <a:latin typeface="Calibri"/>
                <a:ea typeface="Calibri"/>
                <a:cs typeface="Calibri"/>
                <a:sym typeface="Calibri"/>
              </a:rPr>
              <a:t>Regional Use Case Profile (Restrictive) </a:t>
            </a:r>
            <a:endParaRPr sz="1467">
              <a:solidFill>
                <a:srgbClr val="000000"/>
              </a:solidFill>
              <a:latin typeface="Arial"/>
              <a:ea typeface="Arial"/>
              <a:cs typeface="Arial"/>
              <a:sym typeface="Arial"/>
            </a:endParaRPr>
          </a:p>
        </p:txBody>
      </p:sp>
      <p:sp>
        <p:nvSpPr>
          <p:cNvPr id="250" name="Google Shape;250;p38"/>
          <p:cNvSpPr/>
          <p:nvPr/>
        </p:nvSpPr>
        <p:spPr>
          <a:xfrm>
            <a:off x="3823295" y="5094939"/>
            <a:ext cx="1815600" cy="509600"/>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 sz="2400">
                <a:solidFill>
                  <a:schemeClr val="lt1"/>
                </a:solidFill>
                <a:latin typeface="Calibri"/>
                <a:ea typeface="Calibri"/>
                <a:cs typeface="Calibri"/>
                <a:sym typeface="Calibri"/>
              </a:rPr>
              <a:t>SESA-BA, etc.</a:t>
            </a:r>
            <a:endParaRPr sz="1467">
              <a:solidFill>
                <a:srgbClr val="000000"/>
              </a:solidFill>
              <a:latin typeface="Arial"/>
              <a:ea typeface="Arial"/>
              <a:cs typeface="Arial"/>
              <a:sym typeface="Arial"/>
            </a:endParaRPr>
          </a:p>
        </p:txBody>
      </p:sp>
      <p:cxnSp>
        <p:nvCxnSpPr>
          <p:cNvPr id="251" name="Google Shape;251;p38"/>
          <p:cNvCxnSpPr>
            <a:stCxn id="243" idx="1"/>
            <a:endCxn id="238" idx="3"/>
          </p:cNvCxnSpPr>
          <p:nvPr/>
        </p:nvCxnSpPr>
        <p:spPr>
          <a:xfrm rot="10800000">
            <a:off x="5849879" y="2030119"/>
            <a:ext cx="539200" cy="4159600"/>
          </a:xfrm>
          <a:prstGeom prst="bentConnector3">
            <a:avLst>
              <a:gd name="adj1" fmla="val 50015"/>
            </a:avLst>
          </a:prstGeom>
          <a:noFill/>
          <a:ln w="9525" cap="flat" cmpd="sng">
            <a:solidFill>
              <a:schemeClr val="dk2"/>
            </a:solidFill>
            <a:prstDash val="solid"/>
            <a:round/>
            <a:headEnd type="none" w="med" len="med"/>
            <a:tailEnd type="none" w="med" len="med"/>
          </a:ln>
        </p:spPr>
      </p:cxnSp>
      <p:sp>
        <p:nvSpPr>
          <p:cNvPr id="252" name="Google Shape;252;p38"/>
          <p:cNvSpPr/>
          <p:nvPr/>
        </p:nvSpPr>
        <p:spPr>
          <a:xfrm>
            <a:off x="3880295" y="5934947"/>
            <a:ext cx="1815600" cy="509600"/>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 dirty="0">
                <a:solidFill>
                  <a:schemeClr val="lt1"/>
                </a:solidFill>
                <a:latin typeface="Calibri"/>
                <a:cs typeface="Calibri"/>
                <a:sym typeface="Calibri"/>
              </a:rPr>
              <a:t>BRIndividuo-1.0</a:t>
            </a:r>
            <a:endParaRPr dirty="0">
              <a:solidFill>
                <a:schemeClr val="lt1"/>
              </a:solidFill>
              <a:latin typeface="Calibri"/>
              <a:cs typeface="Calibri"/>
              <a:sym typeface="Arial"/>
            </a:endParaRPr>
          </a:p>
        </p:txBody>
      </p:sp>
      <p:sp>
        <p:nvSpPr>
          <p:cNvPr id="253" name="Google Shape;253;p38"/>
          <p:cNvSpPr/>
          <p:nvPr/>
        </p:nvSpPr>
        <p:spPr>
          <a:xfrm>
            <a:off x="2655733" y="4043567"/>
            <a:ext cx="1450400" cy="509600"/>
          </a:xfrm>
          <a:prstGeom prst="rect">
            <a:avLst/>
          </a:prstGeom>
          <a:solidFill>
            <a:schemeClr val="accent6"/>
          </a:solidFill>
          <a:ln w="12700" cap="flat" cmpd="sng">
            <a:solidFill>
              <a:srgbClr val="517E33"/>
            </a:solidFill>
            <a:prstDash val="solid"/>
            <a:miter lim="800000"/>
            <a:headEnd type="none" w="sm" len="sm"/>
            <a:tailEnd type="none" w="sm" len="sm"/>
          </a:ln>
        </p:spPr>
        <p:txBody>
          <a:bodyPr spcFirstLastPara="1" wrap="square" lIns="91433" tIns="45700" rIns="91433" bIns="45700" anchor="ctr" anchorCtr="0">
            <a:noAutofit/>
          </a:bodyPr>
          <a:lstStyle/>
          <a:p>
            <a:pPr algn="ctr">
              <a:buClr>
                <a:srgbClr val="000000"/>
              </a:buClr>
              <a:buSzPts val="1400"/>
            </a:pPr>
            <a:r>
              <a:rPr lang="en" sz="2400">
                <a:solidFill>
                  <a:schemeClr val="lt1"/>
                </a:solidFill>
                <a:latin typeface="Calibri"/>
                <a:ea typeface="Calibri"/>
                <a:cs typeface="Calibri"/>
                <a:sym typeface="Calibri"/>
              </a:rPr>
              <a:t>Paciente</a:t>
            </a:r>
            <a:endParaRPr sz="1467">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6" name="Title 1"/>
          <p:cNvSpPr>
            <a:spLocks noGrp="1"/>
          </p:cNvSpPr>
          <p:nvPr>
            <p:ph type="title"/>
          </p:nvPr>
        </p:nvSpPr>
        <p:spPr/>
        <p:txBody>
          <a:bodyPr/>
          <a:lstStyle/>
          <a:p>
            <a:r>
              <a:rPr lang="en-US" altLang="pt-BR" dirty="0">
                <a:latin typeface="Arial" charset="0"/>
              </a:rPr>
              <a:t> </a:t>
            </a:r>
          </a:p>
        </p:txBody>
      </p:sp>
      <p:sp>
        <p:nvSpPr>
          <p:cNvPr id="4" name="Content Placeholder 3">
            <a:extLst>
              <a:ext uri="{FF2B5EF4-FFF2-40B4-BE49-F238E27FC236}">
                <a16:creationId xmlns:a16="http://schemas.microsoft.com/office/drawing/2014/main" id="{4FADEDC3-9EDB-5655-F521-7804CBB00A60}"/>
              </a:ext>
            </a:extLst>
          </p:cNvPr>
          <p:cNvSpPr>
            <a:spLocks noGrp="1"/>
          </p:cNvSpPr>
          <p:nvPr>
            <p:ph idx="1"/>
          </p:nvPr>
        </p:nvSpPr>
        <p:spPr/>
        <p:txBody>
          <a:bodyPr/>
          <a:lstStyle/>
          <a:p>
            <a:r>
              <a:rPr lang="en-US" dirty="0"/>
              <a:t>O </a:t>
            </a:r>
            <a:r>
              <a:rPr lang="en-US" dirty="0" err="1"/>
              <a:t>Sumário</a:t>
            </a:r>
            <a:r>
              <a:rPr lang="en-US" dirty="0"/>
              <a:t> </a:t>
            </a:r>
            <a:r>
              <a:rPr lang="en-US" dirty="0" err="1"/>
              <a:t>Internacional</a:t>
            </a:r>
            <a:r>
              <a:rPr lang="en-US" dirty="0"/>
              <a:t> do </a:t>
            </a:r>
            <a:r>
              <a:rPr lang="en-US" dirty="0" err="1"/>
              <a:t>Paciente</a:t>
            </a:r>
            <a:r>
              <a:rPr lang="en-US" dirty="0"/>
              <a:t> </a:t>
            </a:r>
            <a:r>
              <a:rPr lang="en-US" dirty="0" err="1"/>
              <a:t>poderia</a:t>
            </a:r>
            <a:r>
              <a:rPr lang="en-US" dirty="0"/>
              <a:t> ser </a:t>
            </a:r>
            <a:r>
              <a:rPr lang="en-US" dirty="0" err="1"/>
              <a:t>adotado</a:t>
            </a:r>
            <a:r>
              <a:rPr lang="en-US" dirty="0"/>
              <a:t> com o </a:t>
            </a:r>
            <a:r>
              <a:rPr lang="en-US" dirty="0" err="1"/>
              <a:t>padrão</a:t>
            </a:r>
            <a:r>
              <a:rPr lang="en-US" dirty="0"/>
              <a:t> </a:t>
            </a:r>
            <a:r>
              <a:rPr lang="en-US" dirty="0" err="1"/>
              <a:t>nacional</a:t>
            </a:r>
            <a:r>
              <a:rPr lang="en-US" dirty="0"/>
              <a:t> de  </a:t>
            </a:r>
            <a:r>
              <a:rPr lang="en-US" dirty="0" err="1"/>
              <a:t>interoperabilidade</a:t>
            </a:r>
            <a:r>
              <a:rPr lang="en-US" dirty="0"/>
              <a:t> para </a:t>
            </a:r>
            <a:r>
              <a:rPr lang="en-US" dirty="0" err="1"/>
              <a:t>viabilizar</a:t>
            </a:r>
            <a:r>
              <a:rPr lang="en-US" dirty="0"/>
              <a:t> a </a:t>
            </a:r>
            <a:r>
              <a:rPr lang="en-US" dirty="0" err="1"/>
              <a:t>continuidade</a:t>
            </a:r>
            <a:r>
              <a:rPr lang="en-US" dirty="0"/>
              <a:t> de </a:t>
            </a:r>
            <a:r>
              <a:rPr lang="en-US" dirty="0" err="1"/>
              <a:t>cuidado</a:t>
            </a:r>
            <a:r>
              <a:rPr lang="en-US" dirty="0"/>
              <a:t>;</a:t>
            </a:r>
          </a:p>
          <a:p>
            <a:r>
              <a:rPr lang="en-US" dirty="0"/>
              <a:t>A </a:t>
            </a:r>
            <a:r>
              <a:rPr lang="en-US" dirty="0" err="1"/>
              <a:t>adoção</a:t>
            </a:r>
            <a:r>
              <a:rPr lang="en-US" dirty="0"/>
              <a:t> do IPS </a:t>
            </a:r>
            <a:r>
              <a:rPr lang="en-US" dirty="0" err="1"/>
              <a:t>Brasil</a:t>
            </a:r>
            <a:r>
              <a:rPr lang="en-US" dirty="0"/>
              <a:t>  </a:t>
            </a:r>
            <a:r>
              <a:rPr lang="en-US" dirty="0" err="1"/>
              <a:t>como</a:t>
            </a:r>
            <a:r>
              <a:rPr lang="en-US" dirty="0"/>
              <a:t> o Guia Nacional  </a:t>
            </a:r>
            <a:r>
              <a:rPr lang="en-US" dirty="0" err="1"/>
              <a:t>habilita</a:t>
            </a:r>
            <a:r>
              <a:rPr lang="en-US" dirty="0"/>
              <a:t> a </a:t>
            </a:r>
            <a:r>
              <a:rPr lang="en-US" dirty="0" err="1"/>
              <a:t>criação</a:t>
            </a:r>
            <a:r>
              <a:rPr lang="en-US" dirty="0"/>
              <a:t> de guias </a:t>
            </a:r>
            <a:r>
              <a:rPr lang="en-US" dirty="0" err="1"/>
              <a:t>regionais</a:t>
            </a:r>
            <a:r>
              <a:rPr lang="en-US" dirty="0"/>
              <a:t> e de </a:t>
            </a:r>
            <a:r>
              <a:rPr lang="en-US" dirty="0" err="1"/>
              <a:t>caso</a:t>
            </a:r>
            <a:r>
              <a:rPr lang="en-US" dirty="0"/>
              <a:t> de </a:t>
            </a:r>
            <a:r>
              <a:rPr lang="en-US" dirty="0" err="1"/>
              <a:t>uso</a:t>
            </a:r>
            <a:r>
              <a:rPr lang="en-US" dirty="0"/>
              <a:t> </a:t>
            </a:r>
            <a:r>
              <a:rPr lang="en-US" dirty="0" err="1"/>
              <a:t>específico</a:t>
            </a:r>
            <a:r>
              <a:rPr lang="en-US" dirty="0"/>
              <a:t>, </a:t>
            </a:r>
            <a:r>
              <a:rPr lang="en-US" dirty="0" err="1"/>
              <a:t>como</a:t>
            </a:r>
            <a:r>
              <a:rPr lang="en-US" dirty="0"/>
              <a:t>: EBSERH, ANS, etc. Ainda assim, </a:t>
            </a:r>
            <a:r>
              <a:rPr lang="en-US" dirty="0" err="1"/>
              <a:t>mantém</a:t>
            </a:r>
            <a:r>
              <a:rPr lang="en-US" dirty="0"/>
              <a:t> </a:t>
            </a:r>
            <a:r>
              <a:rPr lang="en-US" dirty="0" err="1"/>
              <a:t>similaridades</a:t>
            </a:r>
            <a:r>
              <a:rPr lang="en-US" dirty="0"/>
              <a:t> entre </a:t>
            </a:r>
            <a:r>
              <a:rPr lang="en-US" dirty="0" err="1"/>
              <a:t>os</a:t>
            </a:r>
            <a:r>
              <a:rPr lang="en-US" dirty="0"/>
              <a:t> guias que </a:t>
            </a:r>
            <a:r>
              <a:rPr lang="en-US" dirty="0" err="1"/>
              <a:t>sejam</a:t>
            </a:r>
            <a:r>
              <a:rPr lang="en-US" dirty="0"/>
              <a:t> </a:t>
            </a:r>
            <a:r>
              <a:rPr lang="en-US" dirty="0" err="1"/>
              <a:t>comuns</a:t>
            </a:r>
            <a:r>
              <a:rPr lang="en-US" dirty="0"/>
              <a:t> à saúde </a:t>
            </a:r>
            <a:r>
              <a:rPr lang="en-US" dirty="0" err="1"/>
              <a:t>em</a:t>
            </a:r>
            <a:r>
              <a:rPr lang="en-US" dirty="0"/>
              <a:t> </a:t>
            </a:r>
            <a:r>
              <a:rPr lang="en-US" dirty="0" err="1"/>
              <a:t>território</a:t>
            </a:r>
            <a:r>
              <a:rPr lang="en-US" dirty="0"/>
              <a:t> </a:t>
            </a:r>
            <a:r>
              <a:rPr lang="en-US" dirty="0" err="1"/>
              <a:t>nacional</a:t>
            </a:r>
            <a:r>
              <a:rPr lang="en-US" dirty="0"/>
              <a:t>;</a:t>
            </a:r>
          </a:p>
          <a:p>
            <a:r>
              <a:rPr lang="en-US" dirty="0" err="1"/>
              <a:t>Desafios</a:t>
            </a:r>
            <a:r>
              <a:rPr lang="en-US" dirty="0"/>
              <a:t>:  </a:t>
            </a:r>
          </a:p>
          <a:p>
            <a:pPr lvl="1"/>
            <a:r>
              <a:rPr lang="en-US" dirty="0" err="1"/>
              <a:t>Adoção</a:t>
            </a:r>
            <a:r>
              <a:rPr lang="en-US" dirty="0"/>
              <a:t> de </a:t>
            </a:r>
            <a:r>
              <a:rPr lang="en-US" dirty="0" err="1"/>
              <a:t>terminologias</a:t>
            </a:r>
            <a:r>
              <a:rPr lang="en-US" dirty="0"/>
              <a:t> </a:t>
            </a:r>
            <a:r>
              <a:rPr lang="en-US" dirty="0" err="1"/>
              <a:t>clínicas</a:t>
            </a:r>
            <a:endParaRPr lang="en-US" dirty="0"/>
          </a:p>
          <a:p>
            <a:pPr lvl="1"/>
            <a:r>
              <a:rPr lang="en-US" dirty="0" err="1"/>
              <a:t>Gestão</a:t>
            </a:r>
            <a:r>
              <a:rPr lang="en-US" dirty="0"/>
              <a:t> do </a:t>
            </a:r>
            <a:r>
              <a:rPr lang="en-US" dirty="0" err="1"/>
              <a:t>Serviço</a:t>
            </a:r>
            <a:r>
              <a:rPr lang="en-US" dirty="0"/>
              <a:t> de </a:t>
            </a:r>
            <a:r>
              <a:rPr lang="en-US" dirty="0" err="1"/>
              <a:t>Terminologia</a:t>
            </a:r>
            <a:r>
              <a:rPr lang="en-US" dirty="0"/>
              <a:t> </a:t>
            </a:r>
            <a:r>
              <a:rPr lang="en-US" dirty="0" err="1"/>
              <a:t>em</a:t>
            </a:r>
            <a:r>
              <a:rPr lang="en-US" dirty="0"/>
              <a:t> </a:t>
            </a:r>
            <a:r>
              <a:rPr lang="en-US" dirty="0" err="1"/>
              <a:t>Saúde</a:t>
            </a:r>
            <a:r>
              <a:rPr lang="en-US" dirty="0"/>
              <a:t>  sob o CGSD</a:t>
            </a:r>
          </a:p>
          <a:p>
            <a:endParaRPr lang="en-BR" dirty="0"/>
          </a:p>
        </p:txBody>
      </p:sp>
      <p:sp>
        <p:nvSpPr>
          <p:cNvPr id="5" name="TextBox 4">
            <a:extLst>
              <a:ext uri="{FF2B5EF4-FFF2-40B4-BE49-F238E27FC236}">
                <a16:creationId xmlns:a16="http://schemas.microsoft.com/office/drawing/2014/main" id="{58442181-432F-D7AE-DA92-B30810E4119F}"/>
              </a:ext>
            </a:extLst>
          </p:cNvPr>
          <p:cNvSpPr txBox="1"/>
          <p:nvPr/>
        </p:nvSpPr>
        <p:spPr>
          <a:xfrm>
            <a:off x="838200" y="492369"/>
            <a:ext cx="4608634" cy="707886"/>
          </a:xfrm>
          <a:prstGeom prst="rect">
            <a:avLst/>
          </a:prstGeom>
          <a:noFill/>
        </p:spPr>
        <p:txBody>
          <a:bodyPr wrap="none" rtlCol="0">
            <a:spAutoFit/>
          </a:bodyPr>
          <a:lstStyle/>
          <a:p>
            <a:r>
              <a:rPr lang="en-BR" sz="4000" dirty="0"/>
              <a:t>Considerações Finais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75C2ACA-5828-B648-E2AB-2F10CC8D1952}"/>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Obrigada.</a:t>
            </a:r>
          </a:p>
        </p:txBody>
      </p:sp>
      <p:sp>
        <p:nvSpPr>
          <p:cNvPr id="3" name="Content Placeholder 2">
            <a:extLst>
              <a:ext uri="{FF2B5EF4-FFF2-40B4-BE49-F238E27FC236}">
                <a16:creationId xmlns:a16="http://schemas.microsoft.com/office/drawing/2014/main" id="{A17594FF-4806-1780-1572-38D66A47D9C9}"/>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kern="1200" dirty="0" err="1">
                <a:solidFill>
                  <a:schemeClr val="tx1"/>
                </a:solidFill>
                <a:latin typeface="+mn-lt"/>
                <a:ea typeface="+mn-ea"/>
                <a:cs typeface="+mn-cs"/>
              </a:rPr>
              <a:t>Beatriz.leao@hsl.org.br</a:t>
            </a:r>
            <a:endParaRPr lang="en-US" kern="1200" dirty="0">
              <a:solidFill>
                <a:schemeClr val="tx1"/>
              </a:solidFill>
              <a:latin typeface="+mn-lt"/>
              <a:ea typeface="+mn-ea"/>
              <a:cs typeface="+mn-cs"/>
            </a:endParaRPr>
          </a:p>
        </p:txBody>
      </p:sp>
    </p:spTree>
    <p:extLst>
      <p:ext uri="{BB962C8B-B14F-4D97-AF65-F5344CB8AC3E}">
        <p14:creationId xmlns:p14="http://schemas.microsoft.com/office/powerpoint/2010/main" val="2224316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A78096-92B4-1078-B56F-4A3AA522C43C}"/>
              </a:ext>
            </a:extLst>
          </p:cNvPr>
          <p:cNvSpPr>
            <a:spLocks noGrp="1"/>
          </p:cNvSpPr>
          <p:nvPr>
            <p:ph type="title"/>
          </p:nvPr>
        </p:nvSpPr>
        <p:spPr/>
        <p:txBody>
          <a:bodyPr>
            <a:normAutofit/>
          </a:bodyPr>
          <a:lstStyle/>
          <a:p>
            <a:r>
              <a:rPr lang="en-BR" dirty="0"/>
              <a:t>A história do Sumário Internacional do Paciente</a:t>
            </a:r>
          </a:p>
        </p:txBody>
      </p:sp>
      <p:sp>
        <p:nvSpPr>
          <p:cNvPr id="5" name="Content Placeholder 4">
            <a:extLst>
              <a:ext uri="{FF2B5EF4-FFF2-40B4-BE49-F238E27FC236}">
                <a16:creationId xmlns:a16="http://schemas.microsoft.com/office/drawing/2014/main" id="{2F068FF1-4822-33EC-2026-A91E54E7F92D}"/>
              </a:ext>
            </a:extLst>
          </p:cNvPr>
          <p:cNvSpPr>
            <a:spLocks noGrp="1"/>
          </p:cNvSpPr>
          <p:nvPr>
            <p:ph idx="1"/>
          </p:nvPr>
        </p:nvSpPr>
        <p:spPr/>
        <p:txBody>
          <a:bodyPr>
            <a:normAutofit/>
          </a:bodyPr>
          <a:lstStyle/>
          <a:p>
            <a:r>
              <a:rPr lang="en-BR" sz="3200" dirty="0"/>
              <a:t>Em junho de 2021, os países membros do G7 assinaram a declaração de Oxford, se comprometendo a adotar o IPS como padrão de troca de informação em saúde entre os países.  A iniciativa do G7 foi estendida para o G20 e o primeiro piloto de implantação global do IPS tem como foco o bloco de imunização COVID com a emissão do certificado internacional de imunização COVID-19.</a:t>
            </a:r>
          </a:p>
        </p:txBody>
      </p:sp>
    </p:spTree>
    <p:extLst>
      <p:ext uri="{BB962C8B-B14F-4D97-AF65-F5344CB8AC3E}">
        <p14:creationId xmlns:p14="http://schemas.microsoft.com/office/powerpoint/2010/main" val="226332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45918" y="327025"/>
            <a:ext cx="10515600" cy="1325563"/>
          </a:xfrm>
        </p:spPr>
        <p:txBody>
          <a:bodyPr>
            <a:normAutofit/>
          </a:bodyPr>
          <a:lstStyle/>
          <a:p>
            <a:r>
              <a:rPr lang="en-BR" sz="3600" b="1" dirty="0"/>
              <a:t>Sumário Internacional do Paciente</a:t>
            </a:r>
            <a:br>
              <a:rPr lang="en-BR" sz="3600" dirty="0"/>
            </a:br>
            <a:r>
              <a:rPr lang="en-BR" sz="3600" dirty="0"/>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p:txBody>
          <a:bodyPr/>
          <a:lstStyle/>
          <a:p>
            <a:r>
              <a:rPr lang="en-US" dirty="0"/>
              <a:t>I</a:t>
            </a:r>
            <a:r>
              <a:rPr lang="en-BR" dirty="0"/>
              <a:t>PS – iniciativa colaborativa entre SDOs</a:t>
            </a:r>
          </a:p>
          <a:p>
            <a:r>
              <a:rPr lang="en-US" dirty="0"/>
              <a:t>A</a:t>
            </a:r>
            <a:r>
              <a:rPr lang="en-BR" dirty="0"/>
              <a:t>cordo HL7 – CEN 251 -  April 2017</a:t>
            </a:r>
          </a:p>
          <a:p>
            <a:r>
              <a:rPr lang="en-BR" dirty="0"/>
              <a:t>4 especificações em dois anos</a:t>
            </a:r>
          </a:p>
          <a:p>
            <a:pPr lvl="1"/>
            <a:r>
              <a:rPr lang="en-BR" dirty="0"/>
              <a:t>HL7 FHIR US IG – publicado</a:t>
            </a:r>
          </a:p>
          <a:p>
            <a:pPr lvl="1"/>
            <a:r>
              <a:rPr lang="en-BR" dirty="0"/>
              <a:t>IPS SNOMED FREE 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8430241" y="508000"/>
            <a:ext cx="2755900" cy="5842000"/>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2336232" y="4233270"/>
            <a:ext cx="3479800" cy="1803400"/>
          </a:xfrm>
          <a:prstGeom prst="rect">
            <a:avLst/>
          </a:prstGeom>
        </p:spPr>
      </p:pic>
    </p:spTree>
    <p:extLst>
      <p:ext uri="{BB962C8B-B14F-4D97-AF65-F5344CB8AC3E}">
        <p14:creationId xmlns:p14="http://schemas.microsoft.com/office/powerpoint/2010/main" val="428974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p:txBody>
          <a:bodyPr>
            <a:noAutofit/>
          </a:bodyPr>
          <a:lstStyle/>
          <a:p>
            <a:r>
              <a:rPr lang="en-BR" sz="3600" dirty="0"/>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4111416" y="3966519"/>
            <a:ext cx="184731" cy="369332"/>
          </a:xfrm>
          <a:prstGeom prst="rect">
            <a:avLst/>
          </a:prstGeom>
          <a:solidFill>
            <a:srgbClr val="4173B1"/>
          </a:solidFill>
        </p:spPr>
        <p:txBody>
          <a:bodyPr wrap="none" rtlCol="0">
            <a:spAutoFit/>
          </a:bodyPr>
          <a:lstStyle/>
          <a:p>
            <a:endParaRPr lang="en-BR"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826608" y="1787435"/>
            <a:ext cx="6934200" cy="3810000"/>
            <a:chOff x="2628900" y="1948073"/>
            <a:chExt cx="6934200" cy="3810000"/>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2"/>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4" y="3046820"/>
              <a:ext cx="2014532" cy="369332"/>
            </a:xfrm>
            <a:prstGeom prst="rect">
              <a:avLst/>
            </a:prstGeom>
            <a:solidFill>
              <a:srgbClr val="C3B541"/>
            </a:solidFill>
          </p:spPr>
          <p:txBody>
            <a:bodyPr wrap="square" rtlCol="0">
              <a:spAutoFit/>
            </a:bodyPr>
            <a:lstStyle/>
            <a:p>
              <a:r>
                <a:rPr lang="en-BR"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2" y="2137366"/>
              <a:ext cx="915635" cy="369332"/>
            </a:xfrm>
            <a:prstGeom prst="rect">
              <a:avLst/>
            </a:prstGeom>
            <a:solidFill>
              <a:srgbClr val="B23532"/>
            </a:solidFill>
          </p:spPr>
          <p:txBody>
            <a:bodyPr wrap="none" rtlCol="0">
              <a:spAutoFit/>
            </a:bodyPr>
            <a:lstStyle/>
            <a:p>
              <a:r>
                <a:rPr lang="en-BR"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0" cy="369332"/>
            </a:xfrm>
            <a:prstGeom prst="rect">
              <a:avLst/>
            </a:prstGeom>
            <a:solidFill>
              <a:srgbClr val="AE6F35"/>
            </a:solidFill>
          </p:spPr>
          <p:txBody>
            <a:bodyPr wrap="square" rtlCol="0">
              <a:spAutoFit/>
            </a:bodyPr>
            <a:lstStyle/>
            <a:p>
              <a:r>
                <a:rPr lang="en-BR"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1"/>
              <a:ext cx="1952291" cy="523220"/>
            </a:xfrm>
            <a:prstGeom prst="rect">
              <a:avLst/>
            </a:prstGeom>
            <a:solidFill>
              <a:srgbClr val="A89C39"/>
            </a:solidFill>
          </p:spPr>
          <p:txBody>
            <a:bodyPr wrap="square" rtlCol="0">
              <a:spAutoFit/>
            </a:bodyPr>
            <a:lstStyle/>
            <a:p>
              <a:r>
                <a:rPr lang="en-BR" sz="140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2" y="4047442"/>
              <a:ext cx="2261210" cy="307777"/>
            </a:xfrm>
            <a:prstGeom prst="rect">
              <a:avLst/>
            </a:prstGeom>
            <a:solidFill>
              <a:srgbClr val="82A43B"/>
            </a:solidFill>
          </p:spPr>
          <p:txBody>
            <a:bodyPr wrap="square" rtlCol="0">
              <a:spAutoFit/>
            </a:bodyPr>
            <a:lstStyle/>
            <a:p>
              <a:r>
                <a:rPr lang="en-BR" sz="140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3"/>
              <a:ext cx="2771339" cy="338554"/>
            </a:xfrm>
            <a:prstGeom prst="rect">
              <a:avLst/>
            </a:prstGeom>
            <a:solidFill>
              <a:srgbClr val="1D3C66"/>
            </a:solidFill>
          </p:spPr>
          <p:txBody>
            <a:bodyPr wrap="square" rtlCol="0">
              <a:spAutoFit/>
            </a:bodyPr>
            <a:lstStyle/>
            <a:p>
              <a:r>
                <a:rPr lang="en-BR" sz="1600" dirty="0">
                  <a:solidFill>
                    <a:schemeClr val="bg1"/>
                  </a:solidFill>
                </a:rPr>
                <a:t>.. </a:t>
              </a:r>
              <a:r>
                <a:rPr lang="en-US" sz="1600" dirty="0">
                  <a:solidFill>
                    <a:schemeClr val="bg1"/>
                  </a:solidFill>
                </a:rPr>
                <a:t>mas </a:t>
              </a:r>
              <a:r>
                <a:rPr lang="en-US" sz="1600" dirty="0" err="1">
                  <a:solidFill>
                    <a:schemeClr val="bg1"/>
                  </a:solidFill>
                </a:rPr>
                <a:t>clínicamente</a:t>
              </a:r>
              <a:r>
                <a:rPr lang="en-US" sz="1600" dirty="0">
                  <a:solidFill>
                    <a:schemeClr val="bg1"/>
                  </a:solidFill>
                </a:rPr>
                <a:t> </a:t>
              </a:r>
              <a:r>
                <a:rPr lang="en-US" sz="1600" dirty="0" err="1">
                  <a:solidFill>
                    <a:schemeClr val="bg1"/>
                  </a:solidFill>
                </a:rPr>
                <a:t>relevante</a:t>
              </a:r>
              <a:endParaRPr lang="en-BR" sz="16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2" y="2137366"/>
              <a:ext cx="1587486" cy="369332"/>
            </a:xfrm>
            <a:prstGeom prst="rect">
              <a:avLst/>
            </a:prstGeom>
            <a:solidFill>
              <a:srgbClr val="4173B1"/>
            </a:solidFill>
          </p:spPr>
          <p:txBody>
            <a:bodyPr wrap="none" rtlCol="0">
              <a:spAutoFit/>
            </a:bodyPr>
            <a:lstStyle/>
            <a:p>
              <a:r>
                <a:rPr lang="en-BR"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2" y="2770295"/>
              <a:ext cx="2487156" cy="338554"/>
            </a:xfrm>
            <a:prstGeom prst="rect">
              <a:avLst/>
            </a:prstGeom>
            <a:solidFill>
              <a:srgbClr val="4173B1"/>
            </a:solidFill>
          </p:spPr>
          <p:txBody>
            <a:bodyPr wrap="none" rtlCol="0">
              <a:spAutoFit/>
            </a:bodyPr>
            <a:lstStyle/>
            <a:p>
              <a:r>
                <a:rPr lang="en-BR" sz="16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2" y="3475584"/>
              <a:ext cx="1908728" cy="338554"/>
            </a:xfrm>
            <a:prstGeom prst="rect">
              <a:avLst/>
            </a:prstGeom>
            <a:solidFill>
              <a:srgbClr val="6D93C1"/>
            </a:solidFill>
          </p:spPr>
          <p:txBody>
            <a:bodyPr wrap="none" rtlCol="0">
              <a:spAutoFit/>
            </a:bodyPr>
            <a:lstStyle/>
            <a:p>
              <a:r>
                <a:rPr lang="en-BR" sz="16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2" y="4094907"/>
              <a:ext cx="1140184" cy="338554"/>
            </a:xfrm>
            <a:prstGeom prst="rect">
              <a:avLst/>
            </a:prstGeom>
            <a:solidFill>
              <a:srgbClr val="82A0C3"/>
            </a:solidFill>
          </p:spPr>
          <p:txBody>
            <a:bodyPr wrap="none" rtlCol="0">
              <a:spAutoFit/>
            </a:bodyPr>
            <a:lstStyle/>
            <a:p>
              <a:r>
                <a:rPr lang="en-BR" sz="16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6" y="3135921"/>
              <a:ext cx="1189605" cy="338554"/>
            </a:xfrm>
            <a:prstGeom prst="rect">
              <a:avLst/>
            </a:prstGeom>
            <a:solidFill>
              <a:srgbClr val="356BAB"/>
            </a:solidFill>
          </p:spPr>
          <p:txBody>
            <a:bodyPr wrap="square" rtlCol="0">
              <a:spAutoFit/>
            </a:bodyPr>
            <a:lstStyle/>
            <a:p>
              <a:r>
                <a:rPr lang="en-BR" sz="1600" dirty="0">
                  <a:solidFill>
                    <a:schemeClr val="bg1"/>
                  </a:solidFill>
                </a:rPr>
                <a:t>Princípios</a:t>
              </a:r>
            </a:p>
          </p:txBody>
        </p:sp>
      </p:grpSp>
    </p:spTree>
    <p:extLst>
      <p:ext uri="{BB962C8B-B14F-4D97-AF65-F5344CB8AC3E}">
        <p14:creationId xmlns:p14="http://schemas.microsoft.com/office/powerpoint/2010/main" val="2285288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19EF4-4C26-1E62-FCD8-850181F93EAB}"/>
              </a:ext>
            </a:extLst>
          </p:cNvPr>
          <p:cNvSpPr>
            <a:spLocks noGrp="1"/>
          </p:cNvSpPr>
          <p:nvPr>
            <p:ph type="title"/>
          </p:nvPr>
        </p:nvSpPr>
        <p:spPr/>
        <p:txBody>
          <a:bodyPr>
            <a:normAutofit fontScale="90000"/>
          </a:bodyPr>
          <a:lstStyle/>
          <a:p>
            <a:r>
              <a:rPr lang="en-US" dirty="0"/>
              <a:t>O conjunto de dados IPS: um conjunto de </a:t>
            </a:r>
            <a:r>
              <a:rPr lang="en-US" dirty="0" err="1"/>
              <a:t>blocos</a:t>
            </a:r>
            <a:r>
              <a:rPr lang="en-US" dirty="0"/>
              <a:t> de dados </a:t>
            </a:r>
            <a:r>
              <a:rPr lang="en-US" dirty="0" err="1"/>
              <a:t>reutilizáveis</a:t>
            </a:r>
            <a:endParaRPr lang="en-BR" dirty="0"/>
          </a:p>
        </p:txBody>
      </p:sp>
      <p:sp>
        <p:nvSpPr>
          <p:cNvPr id="3" name="Content Placeholder 2">
            <a:extLst>
              <a:ext uri="{FF2B5EF4-FFF2-40B4-BE49-F238E27FC236}">
                <a16:creationId xmlns:a16="http://schemas.microsoft.com/office/drawing/2014/main" id="{5B542715-D8C9-98F7-946B-B3936FABF339}"/>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547239F-0B72-6885-555B-BB2B5D070FAA}"/>
              </a:ext>
            </a:extLst>
          </p:cNvPr>
          <p:cNvPicPr>
            <a:picLocks noChangeAspect="1"/>
          </p:cNvPicPr>
          <p:nvPr/>
        </p:nvPicPr>
        <p:blipFill>
          <a:blip r:embed="rId2"/>
          <a:stretch>
            <a:fillRect/>
          </a:stretch>
        </p:blipFill>
        <p:spPr>
          <a:xfrm>
            <a:off x="191069" y="1302251"/>
            <a:ext cx="11693677" cy="4675468"/>
          </a:xfrm>
          <a:prstGeom prst="rect">
            <a:avLst/>
          </a:prstGeom>
        </p:spPr>
      </p:pic>
      <p:sp>
        <p:nvSpPr>
          <p:cNvPr id="5" name="TextBox 4">
            <a:extLst>
              <a:ext uri="{FF2B5EF4-FFF2-40B4-BE49-F238E27FC236}">
                <a16:creationId xmlns:a16="http://schemas.microsoft.com/office/drawing/2014/main" id="{BBC196EF-94B3-06BB-0959-B7B21387FFC6}"/>
              </a:ext>
            </a:extLst>
          </p:cNvPr>
          <p:cNvSpPr txBox="1"/>
          <p:nvPr/>
        </p:nvSpPr>
        <p:spPr>
          <a:xfrm>
            <a:off x="7232176" y="2606723"/>
            <a:ext cx="4121624" cy="461665"/>
          </a:xfrm>
          <a:prstGeom prst="rect">
            <a:avLst/>
          </a:prstGeom>
          <a:solidFill>
            <a:schemeClr val="bg1"/>
          </a:solidFill>
        </p:spPr>
        <p:txBody>
          <a:bodyPr wrap="square" rtlCol="0">
            <a:spAutoFit/>
          </a:bodyPr>
          <a:lstStyle/>
          <a:p>
            <a:r>
              <a:rPr lang="en-BR" sz="2400" dirty="0"/>
              <a:t>Um documento com seções</a:t>
            </a:r>
          </a:p>
        </p:txBody>
      </p:sp>
    </p:spTree>
    <p:extLst>
      <p:ext uri="{BB962C8B-B14F-4D97-AF65-F5344CB8AC3E}">
        <p14:creationId xmlns:p14="http://schemas.microsoft.com/office/powerpoint/2010/main" val="17511720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B44CC8-6731-4975-277E-3D9373B63A15}"/>
              </a:ext>
            </a:extLst>
          </p:cNvPr>
          <p:cNvPicPr>
            <a:picLocks noChangeAspect="1"/>
          </p:cNvPicPr>
          <p:nvPr/>
        </p:nvPicPr>
        <p:blipFill>
          <a:blip r:embed="rId2"/>
          <a:stretch>
            <a:fillRect/>
          </a:stretch>
        </p:blipFill>
        <p:spPr>
          <a:xfrm>
            <a:off x="259493" y="463969"/>
            <a:ext cx="6487298" cy="3431111"/>
          </a:xfrm>
          <a:prstGeom prst="rect">
            <a:avLst/>
          </a:prstGeom>
        </p:spPr>
      </p:pic>
      <p:pic>
        <p:nvPicPr>
          <p:cNvPr id="3" name="Picture 2">
            <a:extLst>
              <a:ext uri="{FF2B5EF4-FFF2-40B4-BE49-F238E27FC236}">
                <a16:creationId xmlns:a16="http://schemas.microsoft.com/office/drawing/2014/main" id="{ECDB2880-F5F4-F358-FE38-71354F246706}"/>
              </a:ext>
            </a:extLst>
          </p:cNvPr>
          <p:cNvPicPr>
            <a:picLocks noChangeAspect="1"/>
          </p:cNvPicPr>
          <p:nvPr/>
        </p:nvPicPr>
        <p:blipFill>
          <a:blip r:embed="rId3"/>
          <a:stretch>
            <a:fillRect/>
          </a:stretch>
        </p:blipFill>
        <p:spPr>
          <a:xfrm>
            <a:off x="259493" y="3993227"/>
            <a:ext cx="5029200" cy="2659927"/>
          </a:xfrm>
          <a:prstGeom prst="rect">
            <a:avLst/>
          </a:prstGeom>
        </p:spPr>
      </p:pic>
      <p:pic>
        <p:nvPicPr>
          <p:cNvPr id="4" name="Picture 3">
            <a:extLst>
              <a:ext uri="{FF2B5EF4-FFF2-40B4-BE49-F238E27FC236}">
                <a16:creationId xmlns:a16="http://schemas.microsoft.com/office/drawing/2014/main" id="{13C826EE-57BE-1A19-7D38-8A721FE64CE2}"/>
              </a:ext>
            </a:extLst>
          </p:cNvPr>
          <p:cNvPicPr>
            <a:picLocks noChangeAspect="1"/>
          </p:cNvPicPr>
          <p:nvPr/>
        </p:nvPicPr>
        <p:blipFill>
          <a:blip r:embed="rId4"/>
          <a:stretch>
            <a:fillRect/>
          </a:stretch>
        </p:blipFill>
        <p:spPr>
          <a:xfrm>
            <a:off x="5807675" y="3561889"/>
            <a:ext cx="5609967" cy="2967093"/>
          </a:xfrm>
          <a:prstGeom prst="rect">
            <a:avLst/>
          </a:prstGeom>
        </p:spPr>
      </p:pic>
      <p:sp>
        <p:nvSpPr>
          <p:cNvPr id="5" name="TextBox 4">
            <a:extLst>
              <a:ext uri="{FF2B5EF4-FFF2-40B4-BE49-F238E27FC236}">
                <a16:creationId xmlns:a16="http://schemas.microsoft.com/office/drawing/2014/main" id="{286EB4AB-BBC1-8EC3-AABE-6755D702C5DF}"/>
              </a:ext>
            </a:extLst>
          </p:cNvPr>
          <p:cNvSpPr txBox="1"/>
          <p:nvPr/>
        </p:nvSpPr>
        <p:spPr>
          <a:xfrm>
            <a:off x="7166919" y="345989"/>
            <a:ext cx="4337222" cy="1815882"/>
          </a:xfrm>
          <a:prstGeom prst="rect">
            <a:avLst/>
          </a:prstGeom>
          <a:noFill/>
        </p:spPr>
        <p:txBody>
          <a:bodyPr wrap="square" rtlCol="0">
            <a:spAutoFit/>
          </a:bodyPr>
          <a:lstStyle/>
          <a:p>
            <a:r>
              <a:rPr lang="en-BR" sz="2800" dirty="0"/>
              <a:t>Implementações Internacionais do IPS</a:t>
            </a:r>
          </a:p>
          <a:p>
            <a:endParaRPr lang="en-BR" sz="2800" dirty="0"/>
          </a:p>
          <a:p>
            <a:endParaRPr lang="en-BR" sz="2800" dirty="0"/>
          </a:p>
        </p:txBody>
      </p:sp>
      <p:sp>
        <p:nvSpPr>
          <p:cNvPr id="6" name="TextBox 5">
            <a:extLst>
              <a:ext uri="{FF2B5EF4-FFF2-40B4-BE49-F238E27FC236}">
                <a16:creationId xmlns:a16="http://schemas.microsoft.com/office/drawing/2014/main" id="{952A26FE-4487-E25E-163E-8A7546298A15}"/>
              </a:ext>
            </a:extLst>
          </p:cNvPr>
          <p:cNvSpPr txBox="1"/>
          <p:nvPr/>
        </p:nvSpPr>
        <p:spPr>
          <a:xfrm>
            <a:off x="2668142" y="6468488"/>
            <a:ext cx="8157298" cy="369332"/>
          </a:xfrm>
          <a:prstGeom prst="rect">
            <a:avLst/>
          </a:prstGeom>
          <a:noFill/>
        </p:spPr>
        <p:txBody>
          <a:bodyPr wrap="none" rtlCol="0">
            <a:spAutoFit/>
          </a:bodyPr>
          <a:lstStyle/>
          <a:p>
            <a:r>
              <a:rPr lang="en-BR" dirty="0"/>
              <a:t>Fonte:</a:t>
            </a:r>
            <a:r>
              <a:rPr lang="en-US" dirty="0">
                <a:hlinkClick r:id="rId5"/>
              </a:rPr>
              <a:t>https://international-patient-</a:t>
            </a:r>
            <a:r>
              <a:rPr lang="en-US" dirty="0" err="1">
                <a:hlinkClick r:id="rId5"/>
              </a:rPr>
              <a:t>summary.net</a:t>
            </a:r>
            <a:r>
              <a:rPr lang="en-US" dirty="0">
                <a:hlinkClick r:id="rId5"/>
              </a:rPr>
              <a:t>/implementations-across-the-globe/</a:t>
            </a:r>
            <a:endParaRPr lang="en-BR" dirty="0"/>
          </a:p>
        </p:txBody>
      </p:sp>
    </p:spTree>
    <p:extLst>
      <p:ext uri="{BB962C8B-B14F-4D97-AF65-F5344CB8AC3E}">
        <p14:creationId xmlns:p14="http://schemas.microsoft.com/office/powerpoint/2010/main" val="20515847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65197C6-1C78-C1A1-E371-69A98C1BF255}"/>
              </a:ext>
            </a:extLst>
          </p:cNvPr>
          <p:cNvSpPr txBox="1"/>
          <p:nvPr/>
        </p:nvSpPr>
        <p:spPr>
          <a:xfrm>
            <a:off x="4010297" y="5355771"/>
            <a:ext cx="2033121" cy="369332"/>
          </a:xfrm>
          <a:prstGeom prst="rect">
            <a:avLst/>
          </a:prstGeom>
          <a:noFill/>
        </p:spPr>
        <p:txBody>
          <a:bodyPr wrap="none" rtlCol="0">
            <a:spAutoFit/>
          </a:bodyPr>
          <a:lstStyle/>
          <a:p>
            <a:r>
              <a:rPr lang="en-US" dirty="0">
                <a:hlinkClick r:id="rId2"/>
              </a:rPr>
              <a:t>https://</a:t>
            </a:r>
            <a:r>
              <a:rPr lang="en-US" dirty="0" err="1">
                <a:hlinkClick r:id="rId2"/>
              </a:rPr>
              <a:t>gdhp.health</a:t>
            </a:r>
            <a:endParaRPr lang="en-BR" dirty="0"/>
          </a:p>
        </p:txBody>
      </p:sp>
      <p:pic>
        <p:nvPicPr>
          <p:cNvPr id="4" name="Picture 3">
            <a:extLst>
              <a:ext uri="{FF2B5EF4-FFF2-40B4-BE49-F238E27FC236}">
                <a16:creationId xmlns:a16="http://schemas.microsoft.com/office/drawing/2014/main" id="{659CFF90-53B4-F580-1B0C-CE7E5C250E41}"/>
              </a:ext>
            </a:extLst>
          </p:cNvPr>
          <p:cNvPicPr>
            <a:picLocks noChangeAspect="1"/>
          </p:cNvPicPr>
          <p:nvPr/>
        </p:nvPicPr>
        <p:blipFill>
          <a:blip r:embed="rId3"/>
          <a:stretch>
            <a:fillRect/>
          </a:stretch>
        </p:blipFill>
        <p:spPr>
          <a:xfrm>
            <a:off x="1738426" y="739302"/>
            <a:ext cx="7772400" cy="4107365"/>
          </a:xfrm>
          <a:prstGeom prst="rect">
            <a:avLst/>
          </a:prstGeom>
        </p:spPr>
      </p:pic>
    </p:spTree>
    <p:extLst>
      <p:ext uri="{BB962C8B-B14F-4D97-AF65-F5344CB8AC3E}">
        <p14:creationId xmlns:p14="http://schemas.microsoft.com/office/powerpoint/2010/main" val="1094996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C42325-B2D3-1128-7921-DF2750D47A3B}"/>
              </a:ext>
            </a:extLst>
          </p:cNvPr>
          <p:cNvPicPr>
            <a:picLocks noChangeAspect="1"/>
          </p:cNvPicPr>
          <p:nvPr/>
        </p:nvPicPr>
        <p:blipFill>
          <a:blip r:embed="rId2"/>
          <a:stretch>
            <a:fillRect/>
          </a:stretch>
        </p:blipFill>
        <p:spPr>
          <a:xfrm>
            <a:off x="2303813" y="1448681"/>
            <a:ext cx="7772400" cy="5053566"/>
          </a:xfrm>
          <a:prstGeom prst="rect">
            <a:avLst/>
          </a:prstGeom>
        </p:spPr>
      </p:pic>
      <p:sp>
        <p:nvSpPr>
          <p:cNvPr id="3" name="Title 2">
            <a:extLst>
              <a:ext uri="{FF2B5EF4-FFF2-40B4-BE49-F238E27FC236}">
                <a16:creationId xmlns:a16="http://schemas.microsoft.com/office/drawing/2014/main" id="{11CFE617-1FE9-909F-24E2-4428725062C1}"/>
              </a:ext>
            </a:extLst>
          </p:cNvPr>
          <p:cNvSpPr>
            <a:spLocks noGrp="1"/>
          </p:cNvSpPr>
          <p:nvPr>
            <p:ph type="title"/>
          </p:nvPr>
        </p:nvSpPr>
        <p:spPr/>
        <p:txBody>
          <a:bodyPr/>
          <a:lstStyle/>
          <a:p>
            <a:r>
              <a:rPr lang="en-BR" dirty="0"/>
              <a:t>Países membros da GDHP</a:t>
            </a:r>
          </a:p>
        </p:txBody>
      </p:sp>
      <p:sp>
        <p:nvSpPr>
          <p:cNvPr id="4" name="Content Placeholder 3">
            <a:extLst>
              <a:ext uri="{FF2B5EF4-FFF2-40B4-BE49-F238E27FC236}">
                <a16:creationId xmlns:a16="http://schemas.microsoft.com/office/drawing/2014/main" id="{53E52FE0-89DF-ABEB-0BA8-B6494C0A410A}"/>
              </a:ext>
            </a:extLst>
          </p:cNvPr>
          <p:cNvSpPr>
            <a:spLocks noGrp="1"/>
          </p:cNvSpPr>
          <p:nvPr>
            <p:ph idx="1"/>
          </p:nvPr>
        </p:nvSpPr>
        <p:spPr/>
        <p:txBody>
          <a:bodyPr/>
          <a:lstStyle/>
          <a:p>
            <a:endParaRPr lang="en-BR"/>
          </a:p>
        </p:txBody>
      </p:sp>
    </p:spTree>
    <p:extLst>
      <p:ext uri="{BB962C8B-B14F-4D97-AF65-F5344CB8AC3E}">
        <p14:creationId xmlns:p14="http://schemas.microsoft.com/office/powerpoint/2010/main" val="3431473588"/>
      </p:ext>
    </p:extLst>
  </p:cSld>
  <p:clrMapOvr>
    <a:masterClrMapping/>
  </p:clrMapOvr>
</p:sld>
</file>

<file path=ppt/theme/theme1.xml><?xml version="1.0" encoding="utf-8"?>
<a:theme xmlns:a="http://schemas.openxmlformats.org/drawingml/2006/main" name="Office Theme">
  <a:themeElements>
    <a:clrScheme name="Custom 24">
      <a:dk1>
        <a:srgbClr val="000000"/>
      </a:dk1>
      <a:lt1>
        <a:srgbClr val="FFFFFF"/>
      </a:lt1>
      <a:dk2>
        <a:srgbClr val="0E2841"/>
      </a:dk2>
      <a:lt2>
        <a:srgbClr val="E8E8E8"/>
      </a:lt2>
      <a:accent1>
        <a:srgbClr val="156082"/>
      </a:accent1>
      <a:accent2>
        <a:srgbClr val="2E9CB8"/>
      </a:accent2>
      <a:accent3>
        <a:srgbClr val="C80724"/>
      </a:accent3>
      <a:accent4>
        <a:srgbClr val="E97132"/>
      </a:accent4>
      <a:accent5>
        <a:srgbClr val="196B24"/>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5620</TotalTime>
  <Words>1353</Words>
  <Application>Microsoft Macintosh PowerPoint</Application>
  <PresentationFormat>Widescreen</PresentationFormat>
  <Paragraphs>126</Paragraphs>
  <Slides>24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Aptos</vt:lpstr>
      <vt:lpstr>Aptos Display</vt:lpstr>
      <vt:lpstr>Arial</vt:lpstr>
      <vt:lpstr>Calibri</vt:lpstr>
      <vt:lpstr>Graphik</vt:lpstr>
      <vt:lpstr>Office Theme</vt:lpstr>
      <vt:lpstr>  IPS – Brasil Sumário Internacional do Paciente  (International Patient Summary)</vt:lpstr>
      <vt:lpstr>Agenda</vt:lpstr>
      <vt:lpstr>A história do Sumário Internacional do Paciente</vt:lpstr>
      <vt:lpstr>Sumário Internacional do Paciente (IPS - International Patient Summary)</vt:lpstr>
      <vt:lpstr>Princípios do Sumário Internacional do Paciente -SIP</vt:lpstr>
      <vt:lpstr>O conjunto de dados IPS: um conjunto de blocos de dados reutilizáveis</vt:lpstr>
      <vt:lpstr>PowerPoint Presentation</vt:lpstr>
      <vt:lpstr>PowerPoint Presentation</vt:lpstr>
      <vt:lpstr>Países membros da GDHP</vt:lpstr>
      <vt:lpstr>PowerPoint Presentation</vt:lpstr>
      <vt:lpstr>IPS-BRASIL</vt:lpstr>
      <vt:lpstr>IPS –Brasil</vt:lpstr>
      <vt:lpstr>PowerPoint Presentation</vt:lpstr>
      <vt:lpstr>Considerações Importantes</vt:lpstr>
      <vt:lpstr>Estado atual do projeto IPS-Brasil</vt:lpstr>
      <vt:lpstr>https://ips-brasil.web.app</vt:lpstr>
      <vt:lpstr>PowerPoint Presentation</vt:lpstr>
      <vt:lpstr>PowerPoint Presentation</vt:lpstr>
      <vt:lpstr>Contribuições do Projeto IPS para Governança de Dados na RNDS</vt:lpstr>
      <vt:lpstr>A importância de incorporar um CTS no MS</vt:lpstr>
      <vt:lpstr>Importância do GI IPS Brasil para RNDS</vt:lpstr>
      <vt:lpstr>PowerPoint Presentation</vt:lpstr>
      <vt:lpstr> </vt:lpstr>
      <vt:lpstr>Obrigada.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OBM – Ontologia Brasileira de Medicamentos</dc:title>
  <dc:creator>Beatriz de Faria Leao</dc:creator>
  <cp:lastModifiedBy>Beatriz de Faria Leao</cp:lastModifiedBy>
  <cp:revision>13</cp:revision>
  <dcterms:created xsi:type="dcterms:W3CDTF">2023-05-20T17:08:09Z</dcterms:created>
  <dcterms:modified xsi:type="dcterms:W3CDTF">2023-07-31T16:58:23Z</dcterms:modified>
</cp:coreProperties>
</file>